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60" r:id="rId4"/>
    <p:sldId id="276" r:id="rId5"/>
    <p:sldId id="259" r:id="rId6"/>
    <p:sldId id="278" r:id="rId7"/>
    <p:sldId id="262" r:id="rId8"/>
    <p:sldId id="261" r:id="rId9"/>
    <p:sldId id="263" r:id="rId10"/>
    <p:sldId id="264" r:id="rId11"/>
    <p:sldId id="277" r:id="rId12"/>
    <p:sldId id="265" r:id="rId13"/>
    <p:sldId id="267" r:id="rId14"/>
    <p:sldId id="266"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9" autoAdjust="0"/>
    <p:restoredTop sz="58663" autoAdjust="0"/>
  </p:normalViewPr>
  <p:slideViewPr>
    <p:cSldViewPr showGuides="1">
      <p:cViewPr varScale="1">
        <p:scale>
          <a:sx n="41" d="100"/>
          <a:sy n="41" d="100"/>
        </p:scale>
        <p:origin x="-1930"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48F88-AA49-41E3-A760-05C3B2933025}" type="datetimeFigureOut">
              <a:rPr lang="en-US" smtClean="0"/>
              <a:pPr/>
              <a:t>3/24/2015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5E8B79-0413-4D60-A1CA-2AF365DD1D12}" type="slidenum">
              <a:rPr lang="en-US" smtClean="0"/>
              <a:pPr/>
              <a:t>‹#›</a:t>
            </a:fld>
            <a:endParaRPr lang="en-US"/>
          </a:p>
        </p:txBody>
      </p:sp>
    </p:spTree>
    <p:extLst>
      <p:ext uri="{BB962C8B-B14F-4D97-AF65-F5344CB8AC3E}">
        <p14:creationId xmlns:p14="http://schemas.microsoft.com/office/powerpoint/2010/main" xmlns="" val="84341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BB6FBC9B-52F5-4AE0-9B6A-F839CA6622C7}" type="slidenum">
              <a:rPr lang="en-US" altLang="en-US" i="0">
                <a:solidFill>
                  <a:prstClr val="black"/>
                </a:solidFill>
                <a:latin typeface="Arial" charset="0"/>
              </a:rPr>
              <a:pPr/>
              <a:t>1</a:t>
            </a:fld>
            <a:endParaRPr lang="en-US" altLang="en-US" i="0">
              <a:solidFill>
                <a:prstClr val="black"/>
              </a:solidFill>
              <a:latin typeface="Arial"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76B04D6B-1973-4A09-840B-59DDE3BCCC1C}" type="slidenum">
              <a:rPr lang="en-US" altLang="en-US" i="0">
                <a:solidFill>
                  <a:prstClr val="black"/>
                </a:solidFill>
                <a:latin typeface="Arial" charset="0"/>
              </a:rPr>
              <a:pPr/>
              <a:t>10</a:t>
            </a:fld>
            <a:endParaRPr lang="en-US" altLang="en-US" i="0">
              <a:solidFill>
                <a:prstClr val="black"/>
              </a:solidFill>
              <a:latin typeface="Arial"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The book is a meandering thread that goes through a number of different paradigmatic areas: Different kinds of knowledge, different kinds of technology, and whatnot.</a:t>
            </a:r>
          </a:p>
          <a:p>
            <a:pPr eaLnBrk="1" hangingPunct="1"/>
            <a:r>
              <a:rPr lang="en-AU" altLang="en-US" dirty="0" smtClean="0"/>
              <a:t>As the book is written I try to provide a coherent historical and personal thread that crosses these various swamps and minefields, and whatnot. As you follow the thread there are all these branches.</a:t>
            </a:r>
          </a:p>
          <a:p>
            <a:pPr eaLnBrk="1" hangingPunct="1"/>
            <a:endParaRPr lang="en-AU" altLang="en-US" dirty="0" smtClean="0"/>
          </a:p>
          <a:p>
            <a:pPr eaLnBrk="1" hangingPunct="1"/>
            <a:r>
              <a:rPr lang="en-AU" altLang="en-US" dirty="0" smtClean="0"/>
              <a:t>My writing in many areas of the book is brief and dense because I don't go on to a lot of words describing things, but I point to definitions... I point to articles... I point to videos... I point to all kinds of objects that are out there floating around in the Web that are brought in to illustrate and elaborate and explain the central thread.</a:t>
            </a:r>
          </a:p>
          <a:p>
            <a:pPr eaLnBrk="1" hangingPunct="1"/>
            <a:endParaRPr lang="en-AU" altLang="en-US" dirty="0" smtClean="0"/>
          </a:p>
          <a:p>
            <a:pPr eaLnBrk="1" hangingPunct="1"/>
            <a:r>
              <a:rPr lang="en-AU" altLang="en-US" dirty="0" smtClean="0"/>
              <a:t>The book itself has three functionally different but very major parts:</a:t>
            </a:r>
          </a:p>
          <a:p>
            <a:pPr eaLnBrk="1" hangingPunct="1"/>
            <a:endParaRPr lang="en-AU" altLang="en-US" dirty="0" smtClean="0"/>
          </a:p>
          <a:p>
            <a:pPr eaLnBrk="1" hangingPunct="1"/>
            <a:r>
              <a:rPr lang="en-AU" altLang="en-US" dirty="0" smtClean="0"/>
              <a:t>[The main thread of narrative text]</a:t>
            </a:r>
          </a:p>
          <a:p>
            <a:pPr eaLnBrk="1" hangingPunct="1"/>
            <a:endParaRPr lang="en-AU" altLang="en-US" dirty="0" smtClean="0"/>
          </a:p>
          <a:p>
            <a:pPr eaLnBrk="1" hangingPunct="1"/>
            <a:r>
              <a:rPr lang="en-AU" altLang="en-US" dirty="0" smtClean="0"/>
              <a:t>A set of endnotes which are linked to the text where I say a lot of things that are interesting, but not immediately relevant to that bit of text, or where I try to delve into something that's theoretically difficult that if I'd developed it in the middle of the text it would slow down the narration. So </a:t>
            </a:r>
            <a:r>
              <a:rPr lang="en-AU" altLang="en-US" dirty="0" err="1" smtClean="0"/>
              <a:t>the're</a:t>
            </a:r>
            <a:r>
              <a:rPr lang="en-AU" altLang="en-US" dirty="0" smtClean="0"/>
              <a:t> these branches that can be followed if you want.</a:t>
            </a:r>
          </a:p>
          <a:p>
            <a:pPr eaLnBrk="1" hangingPunct="1"/>
            <a:endParaRPr lang="en-AU" altLang="en-US" dirty="0" smtClean="0"/>
          </a:p>
          <a:p>
            <a:pPr eaLnBrk="1" hangingPunct="1"/>
            <a:r>
              <a:rPr lang="en-AU" altLang="en-US" dirty="0" smtClean="0"/>
              <a:t>Many of the branches connect to the book's bibliography.</a:t>
            </a:r>
          </a:p>
          <a:p>
            <a:pPr eaLnBrk="1" hangingPunct="1"/>
            <a:endParaRPr lang="en-AU" altLang="en-US" dirty="0" smtClean="0"/>
          </a:p>
          <a:p>
            <a:pPr eaLnBrk="1" hangingPunct="1"/>
            <a:r>
              <a:rPr lang="en-AU" altLang="en-US" dirty="0" smtClean="0"/>
              <a:t>I haven't done the statistics yet, but something between 80 and 90 percent of the references I cite are available on line.</a:t>
            </a:r>
          </a:p>
          <a:p>
            <a:pPr eaLnBrk="1" hangingPunct="1"/>
            <a:endParaRPr lang="en-AU" altLang="en-US" dirty="0" smtClean="0"/>
          </a:p>
          <a:p>
            <a:pPr eaLnBrk="1" hangingPunct="1"/>
            <a:r>
              <a:rPr lang="en-AU" altLang="en-US" dirty="0" smtClean="0"/>
              <a:t>The book provides from the bibliography a direct on-line connection to the reference material. I have actually been able to find probably 50 to 70 percent of the articles I referenced free to the Web. And those links I give... The library ones you have to ferret out yourself if you've got a library subscription. The only thing you can't access electronically yet, are the majority of the books that I've cited. They're out there on line but copyright restrictions are such that getting access to them is pretty difficult.</a:t>
            </a:r>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Picture this screw working through the environment and through time. As we go round and round the loop the accuracy of the knowledge generated is improved.</a:t>
            </a:r>
          </a:p>
          <a:p>
            <a:endParaRPr lang="en-US"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78FEEA5B-FD59-47D2-B9DF-74A4FE330540}" type="slidenum">
              <a:rPr lang="en-US" altLang="en-US" i="0">
                <a:solidFill>
                  <a:prstClr val="black"/>
                </a:solidFill>
                <a:latin typeface="Arial" charset="0"/>
              </a:rPr>
              <a:pPr/>
              <a:t>12</a:t>
            </a:fld>
            <a:endParaRPr lang="en-US" altLang="en-US" i="0">
              <a:solidFill>
                <a:prstClr val="black"/>
              </a:solidFill>
              <a:latin typeface="Arial"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This slide goes through the history of the writing. I won't detail it here because I've already talked a lot about it but you can download the presentation.</a:t>
            </a:r>
          </a:p>
          <a:p>
            <a:pPr eaLnBrk="1" hangingPunct="1"/>
            <a:endParaRPr lang="en-AU" altLang="en-US" dirty="0" smtClean="0"/>
          </a:p>
          <a:p>
            <a:pPr eaLnBrk="1" hangingPunct="1"/>
            <a:r>
              <a:rPr lang="en-AU" altLang="en-US" dirty="0" smtClean="0"/>
              <a:t>Yeah..</a:t>
            </a:r>
          </a:p>
          <a:p>
            <a:pPr eaLnBrk="1" hangingPunct="1"/>
            <a:endParaRPr lang="en-AU" altLang="en-US" dirty="0" smtClean="0"/>
          </a:p>
          <a:p>
            <a:pPr eaLnBrk="1" hangingPunct="1"/>
            <a:r>
              <a:rPr lang="en-AU" altLang="en-US" dirty="0" smtClean="0"/>
              <a:t>[Question from audience] I would like you to clarify... also just wondering... I'm not really clear when you are talking about paradigmatic culture that's on credible...</a:t>
            </a:r>
          </a:p>
          <a:p>
            <a:pPr eaLnBrk="1" hangingPunct="1"/>
            <a:endParaRPr lang="en-AU" altLang="en-US" dirty="0" smtClean="0"/>
          </a:p>
          <a:p>
            <a:pPr eaLnBrk="1" hangingPunct="1"/>
            <a:r>
              <a:rPr lang="en-AU" altLang="en-US" dirty="0" smtClean="0"/>
              <a:t>Yeah, on my narration...</a:t>
            </a:r>
          </a:p>
          <a:p>
            <a:pPr eaLnBrk="1" hangingPunct="1"/>
            <a:endParaRPr lang="en-AU" altLang="en-US" dirty="0" smtClean="0"/>
          </a:p>
          <a:p>
            <a:pPr eaLnBrk="1" hangingPunct="1"/>
            <a:r>
              <a:rPr lang="en-AU" altLang="en-US" dirty="0" smtClean="0"/>
              <a:t>[Audience]</a:t>
            </a:r>
            <a:r>
              <a:rPr lang="en-AU" altLang="en-US" baseline="0" dirty="0" smtClean="0"/>
              <a:t> </a:t>
            </a:r>
            <a:r>
              <a:rPr lang="en-AU" altLang="en-US" dirty="0" smtClean="0"/>
              <a:t>So what would be an example of a paradigm?</a:t>
            </a:r>
          </a:p>
          <a:p>
            <a:pPr eaLnBrk="1" hangingPunct="1"/>
            <a:endParaRPr lang="en-AU" altLang="en-US" dirty="0" smtClean="0"/>
          </a:p>
          <a:p>
            <a:pPr eaLnBrk="1" hangingPunct="1"/>
            <a:r>
              <a:rPr lang="en-AU" altLang="en-US" dirty="0" smtClean="0"/>
              <a:t>OK... Different kinds of knowledge growth... Kuhn's scientific revolution versus Karl Popper's evolutionary theory of knowledge. Gradual development versus revolutionary change. It's all the same as knowledge... They use very different languages. and you get into philosophy, and frankly most philosophers do not understand Karl Popper's work. And that is probably for a theory of knowledge held by living things. That is by far, from my point of view, anyway, the most fundamental and accurate </a:t>
            </a:r>
            <a:r>
              <a:rPr lang="en-AU" altLang="en-US" dirty="0" err="1" smtClean="0"/>
              <a:t>portrail</a:t>
            </a:r>
            <a:r>
              <a:rPr lang="en-AU" altLang="en-US" dirty="0" smtClean="0"/>
              <a:t> of what knowledge is: It's solutions to problems of life</a:t>
            </a:r>
          </a:p>
          <a:p>
            <a:pPr eaLnBrk="1" hangingPunct="1"/>
            <a:endParaRPr lang="en-AU" altLang="en-US" dirty="0" smtClean="0"/>
          </a:p>
          <a:p>
            <a:pPr eaLnBrk="1" hangingPunct="1"/>
            <a:r>
              <a:rPr lang="en-AU" altLang="en-US" dirty="0" smtClean="0"/>
              <a:t>And, although Popper isn't a biologist he was a good friend of Konrad Lorenz, the </a:t>
            </a:r>
            <a:r>
              <a:rPr lang="en-AU" altLang="en-US" dirty="0" err="1" smtClean="0"/>
              <a:t>ethologist</a:t>
            </a:r>
            <a:r>
              <a:rPr lang="en-AU" altLang="en-US" dirty="0" smtClean="0"/>
              <a:t> who won the Nobel Prize, and Lorenz was also sort of an evolutionary epistemologist.</a:t>
            </a:r>
          </a:p>
          <a:p>
            <a:pPr eaLnBrk="1" hangingPunct="1"/>
            <a:endParaRPr lang="en-AU" altLang="en-US" dirty="0" smtClean="0"/>
          </a:p>
          <a:p>
            <a:pPr eaLnBrk="1" hangingPunct="1"/>
            <a:r>
              <a:rPr lang="en-AU" altLang="en-US" dirty="0" smtClean="0"/>
              <a:t>That's one set of paradigms</a:t>
            </a:r>
          </a:p>
          <a:p>
            <a:pPr eaLnBrk="1" hangingPunct="1"/>
            <a:endParaRPr lang="en-AU" altLang="en-US" dirty="0" smtClean="0"/>
          </a:p>
          <a:p>
            <a:pPr eaLnBrk="1" hangingPunct="1"/>
            <a:r>
              <a:rPr lang="en-AU" altLang="en-US" dirty="0" smtClean="0"/>
              <a:t>Another one is the paradigm between paper documents versus structured electronic documents. [These</a:t>
            </a:r>
            <a:r>
              <a:rPr lang="en-AU" altLang="en-US" baseline="0" dirty="0" smtClean="0"/>
              <a:t> are] </a:t>
            </a:r>
            <a:r>
              <a:rPr lang="en-AU" altLang="en-US" dirty="0" smtClean="0"/>
              <a:t>very fundamentally different, and today the different schools still do not talk well together because they don't understand the fundamental differences in how these work.</a:t>
            </a:r>
          </a:p>
          <a:p>
            <a:pPr eaLnBrk="1" hangingPunct="1"/>
            <a:endParaRPr lang="en-AU" altLang="en-US" dirty="0" smtClean="0"/>
          </a:p>
          <a:p>
            <a:pPr eaLnBrk="1" hangingPunct="1"/>
            <a:r>
              <a:rPr lang="en-AU" altLang="en-US" dirty="0" smtClean="0"/>
              <a:t>A third set of paradigms are between those knowledge managers who think that the only kind of knowledge that matters is tacit... living knowledge in people's heads. And then there's a whole other range of people from an information science background who think that the really critical information you have for knowledge is what's contained in documents.</a:t>
            </a:r>
          </a:p>
          <a:p>
            <a:pPr eaLnBrk="1" hangingPunct="1"/>
            <a:endParaRPr lang="en-AU" altLang="en-US" dirty="0" smtClean="0"/>
          </a:p>
          <a:p>
            <a:pPr eaLnBrk="1" hangingPunct="1"/>
            <a:r>
              <a:rPr lang="en-AU" altLang="en-US" dirty="0" smtClean="0"/>
              <a:t>Again </a:t>
            </a:r>
            <a:r>
              <a:rPr lang="en-AU" altLang="en-US" dirty="0" err="1" smtClean="0"/>
              <a:t>the're</a:t>
            </a:r>
            <a:r>
              <a:rPr lang="en-AU" altLang="en-US" dirty="0" smtClean="0"/>
              <a:t> flame wars going on for months and over a year in some cases in the knowledge management community over this kind of stuff.</a:t>
            </a:r>
          </a:p>
          <a:p>
            <a:pPr eaLnBrk="1" hangingPunct="1"/>
            <a:endParaRPr lang="en-AU" altLang="en-US" dirty="0" smtClean="0"/>
          </a:p>
          <a:p>
            <a:pPr eaLnBrk="1" hangingPunct="1"/>
            <a:r>
              <a:rPr lang="en-AU" altLang="en-US" dirty="0" smtClean="0"/>
              <a:t>Each of these swamps or paradigms or valleys, whatever you want to call them, they may use the same words but the language has different meanings. And they're not meanings that are visible on the surface of the discussion. </a:t>
            </a:r>
          </a:p>
          <a:p>
            <a:pPr eaLnBrk="1" hangingPunct="1"/>
            <a:endParaRPr lang="en-AU" altLang="en-US" dirty="0" smtClean="0"/>
          </a:p>
          <a:p>
            <a:pPr eaLnBrk="1" hangingPunct="1"/>
            <a:r>
              <a:rPr lang="en-AU" altLang="en-US" dirty="0" smtClean="0"/>
              <a:t>So these are paradigms.</a:t>
            </a:r>
          </a:p>
          <a:p>
            <a:pPr eaLnBrk="1" hangingPunct="1"/>
            <a:endParaRPr lang="en-AU" altLang="en-US" dirty="0" smtClean="0"/>
          </a:p>
          <a:p>
            <a:pPr eaLnBrk="1" hangingPunct="1"/>
            <a:r>
              <a:rPr lang="en-AU" altLang="en-US" dirty="0" smtClean="0"/>
              <a:t>[Other] sessions will deal with those areas in considerable depth. I don't want to talk about it too much now... prepared to introduce the ideas in so you know there's something there.</a:t>
            </a:r>
          </a:p>
          <a:p>
            <a:pPr eaLnBrk="1" hangingPunct="1"/>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651EBDEF-0E42-4A61-BDF0-2DB258C869DC}" type="slidenum">
              <a:rPr lang="en-US" altLang="en-US" i="0">
                <a:solidFill>
                  <a:prstClr val="black"/>
                </a:solidFill>
                <a:latin typeface="Arial" charset="0"/>
              </a:rPr>
              <a:pPr/>
              <a:t>13</a:t>
            </a:fld>
            <a:endParaRPr lang="en-US" altLang="en-US" i="0">
              <a:solidFill>
                <a:prstClr val="black"/>
              </a:solidFill>
              <a:latin typeface="Arial"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I don't propose to go through the detail because I've already discussed it somewhat is the outline of the sequence of </a:t>
            </a:r>
            <a:r>
              <a:rPr lang="en-AU" altLang="en-US" dirty="0" err="1" smtClean="0"/>
              <a:t>meetups</a:t>
            </a:r>
            <a:r>
              <a:rPr lang="en-AU" altLang="en-US" dirty="0" smtClean="0"/>
              <a:t> I have scheduled.</a:t>
            </a:r>
          </a:p>
          <a:p>
            <a:pPr eaLnBrk="1" hangingPunct="1"/>
            <a:endParaRPr lang="en-AU" altLang="en-US" dirty="0" smtClean="0"/>
          </a:p>
          <a:p>
            <a:pPr eaLnBrk="1" hangingPunct="1"/>
            <a:r>
              <a:rPr lang="en-AU" altLang="en-US" dirty="0" smtClean="0"/>
              <a:t>Now at this point this is purely tentative. I've no idea how you will like it. If people decide it's too hard,... boring, insufficiently interesting, or whatever... well, </a:t>
            </a:r>
            <a:r>
              <a:rPr lang="en-AU" altLang="en-US" dirty="0" err="1" smtClean="0"/>
              <a:t>y'know</a:t>
            </a:r>
            <a:r>
              <a:rPr lang="en-AU" altLang="en-US" dirty="0" smtClean="0"/>
              <a:t>, I either change the approach, or we quit at some point.</a:t>
            </a:r>
          </a:p>
          <a:p>
            <a:pPr eaLnBrk="1" hangingPunct="1"/>
            <a:endParaRPr lang="en-AU" altLang="en-US" dirty="0" smtClean="0"/>
          </a:p>
          <a:p>
            <a:pPr eaLnBrk="1" hangingPunct="1"/>
            <a:r>
              <a:rPr lang="en-AU" altLang="en-US" dirty="0" smtClean="0"/>
              <a:t>But, this is how I see it laid out at present. So I suggest that you download the presentation.</a:t>
            </a:r>
          </a:p>
          <a:p>
            <a:pPr eaLnBrk="1" hangingPunct="1"/>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AFFE8FD2-392E-4F27-888D-0C1855C02D40}" type="slidenum">
              <a:rPr lang="en-US" altLang="en-US" i="0">
                <a:solidFill>
                  <a:prstClr val="black"/>
                </a:solidFill>
                <a:latin typeface="Arial" charset="0"/>
              </a:rPr>
              <a:pPr/>
              <a:t>14</a:t>
            </a:fld>
            <a:endParaRPr lang="en-US" altLang="en-US" i="0">
              <a:solidFill>
                <a:prstClr val="black"/>
              </a:solidFill>
              <a:latin typeface="Arial"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Look at this, I'm not going to recite the details, but it gives the structure of the book fairly concisely.</a:t>
            </a:r>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15</a:t>
            </a:fld>
            <a:endParaRPr lang="en-US"/>
          </a:p>
        </p:txBody>
      </p:sp>
    </p:spTree>
    <p:extLst>
      <p:ext uri="{BB962C8B-B14F-4D97-AF65-F5344CB8AC3E}">
        <p14:creationId xmlns:p14="http://schemas.microsoft.com/office/powerpoint/2010/main" xmlns="" val="2683214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16</a:t>
            </a:fld>
            <a:endParaRPr lang="en-US"/>
          </a:p>
        </p:txBody>
      </p:sp>
    </p:spTree>
    <p:extLst>
      <p:ext uri="{BB962C8B-B14F-4D97-AF65-F5344CB8AC3E}">
        <p14:creationId xmlns:p14="http://schemas.microsoft.com/office/powerpoint/2010/main" xmlns="" val="4279031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 think to come back to where I'm going to end.</a:t>
            </a:r>
          </a:p>
          <a:p>
            <a:endParaRPr lang="en-AU" dirty="0" smtClean="0"/>
          </a:p>
          <a:p>
            <a:r>
              <a:rPr lang="en-AU" dirty="0" smtClean="0"/>
              <a:t>Personally I think the very dismal feeling about the likely outcome, because I don't think people are going to understand this stuff soon enough to bring the process under control so it's sustainable.</a:t>
            </a:r>
          </a:p>
          <a:p>
            <a:endParaRPr lang="en-AU" dirty="0" smtClean="0"/>
          </a:p>
          <a:p>
            <a:r>
              <a:rPr lang="en-AU" dirty="0" smtClean="0"/>
              <a:t>At present it's a conflagration... a deflagration... what you have when an explosion. The whole mass of it expands </a:t>
            </a:r>
            <a:r>
              <a:rPr lang="en-AU" dirty="0" err="1" smtClean="0"/>
              <a:t>hyperexponentially</a:t>
            </a:r>
            <a:r>
              <a:rPr lang="en-AU" dirty="0" smtClean="0"/>
              <a:t>, because those curves are actually probably a fairly modest depiction of the growth in the quantity and quality of our knowledge of the world over the last 150 years. Fairly flat at the start, and then in the '70s, '80s and '90s, and naughties and whatnot, every decade you probably had a ten-fold increase in the amount of knowledge available and accessible to be applied to producing new knowledge.</a:t>
            </a:r>
          </a:p>
          <a:p>
            <a:endParaRPr lang="en-AU" dirty="0" smtClean="0"/>
          </a:p>
          <a:p>
            <a:r>
              <a:rPr lang="en-AU" dirty="0" smtClean="0"/>
              <a:t>That's all great, but the trouble is we are actually building things with it that are trashing the planet.</a:t>
            </a:r>
          </a:p>
          <a:p>
            <a:endParaRPr lang="en-AU" dirty="0" smtClean="0"/>
          </a:p>
          <a:p>
            <a:r>
              <a:rPr lang="en-AU" smtClean="0"/>
              <a:t>So </a:t>
            </a:r>
            <a:r>
              <a:rPr lang="en-AU" dirty="0" smtClean="0"/>
              <a:t>where do we go... That's my coda</a:t>
            </a:r>
          </a:p>
          <a:p>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22</a:t>
            </a:fld>
            <a:endParaRPr lang="en-US"/>
          </a:p>
        </p:txBody>
      </p:sp>
    </p:spTree>
    <p:extLst>
      <p:ext uri="{BB962C8B-B14F-4D97-AF65-F5344CB8AC3E}">
        <p14:creationId xmlns:p14="http://schemas.microsoft.com/office/powerpoint/2010/main" xmlns="" val="628033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1A79F505-06FA-480F-9F0D-29BAD413DDCE}" type="slidenum">
              <a:rPr lang="en-US" altLang="en-US" i="0">
                <a:solidFill>
                  <a:prstClr val="black"/>
                </a:solidFill>
                <a:latin typeface="Arial" charset="0"/>
              </a:rPr>
              <a:pPr/>
              <a:t>2</a:t>
            </a:fld>
            <a:endParaRPr lang="en-US" altLang="en-US" i="0">
              <a:solidFill>
                <a:prstClr val="black"/>
              </a:solidFill>
              <a:latin typeface="Arial"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I might as well kick off. I think most of you have figured out by now who I am. </a:t>
            </a:r>
          </a:p>
          <a:p>
            <a:pPr eaLnBrk="1" hangingPunct="1"/>
            <a:r>
              <a:rPr lang="en-AU" altLang="en-US" dirty="0" smtClean="0"/>
              <a:t>I'm trying something new, I've got a major book nearly finished, and I need feedback. It's a new kind of book, Its one I cannot publish as a paper document, because it's a hypertext. It uses a lot of ideas that I came to understand and use when I was managing knowledge for </a:t>
            </a:r>
            <a:r>
              <a:rPr lang="en-AU" altLang="en-US" dirty="0" err="1" smtClean="0"/>
              <a:t>Tenx</a:t>
            </a:r>
            <a:r>
              <a:rPr lang="en-AU" altLang="en-US" dirty="0" smtClean="0"/>
              <a:t> Defence when they were building the ANZAC Frigates here in Melbourne.</a:t>
            </a:r>
          </a:p>
          <a:p>
            <a:pPr eaLnBrk="1" hangingPunct="1"/>
            <a:r>
              <a:rPr lang="en-AU" altLang="en-US" dirty="0" smtClean="0"/>
              <a:t>I had a job there managing their maintenance documentation. I had to put it into a computer system because the maintenance on the ships was managed by the computer system. Everything that was written about how to do the maintenance procedures had to be understood both by the people and by the computers, and this is where I learned about structured text. HTML is a very simple version of what I actually used. When I got to the point of writing the book I decided to see if I could do it, and yes, it actually worked pretty well.</a:t>
            </a:r>
          </a:p>
          <a:p>
            <a:pPr eaLnBrk="1" hangingPunct="1"/>
            <a:r>
              <a:rPr lang="en-AU" altLang="en-US" dirty="0" smtClean="0"/>
              <a:t>But in terms of publishing, and whether this kind of text is actually going to prove readable for  people who are interested in reading it on a screen, do a road test.</a:t>
            </a:r>
          </a:p>
          <a:p>
            <a:pPr eaLnBrk="1" hangingPunct="1"/>
            <a:r>
              <a:rPr lang="en-AU" altLang="en-US" dirty="0" smtClean="0"/>
              <a:t>That's basically what the book is, it's a big hypertext. It's connected to a staggering amount of knowledge on the web, to be browsed to whatever degree the reader is interested. I've provided the links that can open up whole worlds if you are interested in going off in that direction. I expect that it will take people a very long time to read the whole book, and I doubt very few people will. But by browsing in the content you might learn a lot.</a:t>
            </a:r>
          </a:p>
          <a:p>
            <a:pPr eaLnBrk="1" hangingPunct="1"/>
            <a:r>
              <a:rPr lang="en-AU" altLang="en-US" dirty="0" smtClean="0"/>
              <a:t>From my background, I'm an evolutionary biologist. [I] worked for the last 17 1/2 years of my career in organizational knowledge management with engineering and maintenance knowledge for very concrete things like ships. So I'm combining those threads and exploring the history and philosophy of knowledge and technology. I'll gradually get into how I happened to go down that path, because it's not simple.</a:t>
            </a:r>
          </a:p>
          <a:p>
            <a:pPr eaLnBrk="1" hangingPunct="1"/>
            <a:r>
              <a:rPr lang="en-AU" altLang="en-US" dirty="0" smtClean="0"/>
              <a:t>Basically the book explores that history and philosophy, and hopefully it will provide an environment in which you learn about technological evolution and actually see a demonstration of how this hypertext works in practice.</a:t>
            </a:r>
          </a:p>
          <a:p>
            <a:pPr eaLnBrk="1" hangingPunct="1"/>
            <a:r>
              <a:rPr lang="en-AU" altLang="en-US" dirty="0" smtClean="0"/>
              <a:t>As an evolutionary biologist, I'm particularly interested in seeing how humans came to be what we are today. In the process I want to see if I can serve as a </a:t>
            </a:r>
            <a:r>
              <a:rPr lang="en-AU" altLang="en-US" dirty="0" err="1" smtClean="0"/>
              <a:t>sherpa</a:t>
            </a:r>
            <a:r>
              <a:rPr lang="en-AU" altLang="en-US" dirty="0" smtClean="0"/>
              <a:t> or a guide to take people through what I find to be a pretty marvellous landscape,</a:t>
            </a:r>
            <a:r>
              <a:rPr lang="en-AU" altLang="en-US" baseline="0" dirty="0" smtClean="0"/>
              <a:t> </a:t>
            </a:r>
            <a:r>
              <a:rPr lang="en-AU" altLang="en-US" dirty="0" smtClean="0"/>
              <a:t>and hope that readers will find it as exciting as I do. In these sessions I </a:t>
            </a:r>
            <a:r>
              <a:rPr lang="en-AU" altLang="en-US" dirty="0" err="1" smtClean="0"/>
              <a:t>gonna</a:t>
            </a:r>
            <a:r>
              <a:rPr lang="en-AU" altLang="en-US" dirty="0" smtClean="0"/>
              <a:t> hope that the format is entertaining and makes you think.</a:t>
            </a:r>
          </a:p>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Tonight I think is basically introductions.</a:t>
            </a:r>
          </a:p>
          <a:p>
            <a:r>
              <a:rPr lang="en-AU" dirty="0" smtClean="0"/>
              <a:t>{And] explain a little bit about the hypertext idea and do an outline of the book and the project so you've got some idea about the overall structure.</a:t>
            </a:r>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AU" dirty="0" smtClean="0"/>
              <a:t>I see this </a:t>
            </a:r>
            <a:r>
              <a:rPr lang="en-AU" dirty="0" err="1" smtClean="0"/>
              <a:t>Meetup</a:t>
            </a:r>
            <a:r>
              <a:rPr lang="en-AU" dirty="0" smtClean="0"/>
              <a:t> series as a project. It is an experiment, and I have no idea whether it is going to work, and it is entirely up to you people and hopefully others who come along as it </a:t>
            </a:r>
            <a:r>
              <a:rPr lang="en-AU" dirty="0" err="1" smtClean="0"/>
              <a:t>developes</a:t>
            </a:r>
            <a:r>
              <a:rPr lang="en-AU" dirty="0" smtClean="0"/>
              <a:t> to tell me if it works or not.</a:t>
            </a:r>
          </a:p>
          <a:p>
            <a:r>
              <a:rPr lang="en-AU" dirty="0" smtClean="0"/>
              <a:t>So, the resources of the project are me, what’s in my head, and a hell of a lot of other stuff that I link to my head through this new technology, which by the way I did not grow up with, but was invented after I was out in the world, professionally. Our social networks, the quantity of tools and connections we use to connect with network infrastructure, whether we are talking about mobile phones or old-fashioned books. They university and its connections with network infrastructure.</a:t>
            </a:r>
          </a:p>
          <a:p>
            <a:r>
              <a:rPr lang="en-AU" dirty="0" smtClean="0"/>
              <a:t>Because it really presents the picture I want to show how the book works I need to be connected with the Internet in a presentation type format like we've got here. So it takes a university classroom. Universities have lots of other resources like libraries, network infrastructures, and so on.</a:t>
            </a:r>
          </a:p>
          <a:p>
            <a:r>
              <a:rPr lang="en-AU" dirty="0" smtClean="0"/>
              <a:t>A major resource in the project is the book itself, and the connections from it to all kinds of different things in the World Wide Web. This is an entry into the world of human knowledge.</a:t>
            </a:r>
          </a:p>
          <a:p>
            <a:r>
              <a:rPr lang="en-AU" dirty="0" smtClean="0"/>
              <a:t>I will argue down the line that at this point assuming that you have a good university library subscription that allows you to access electronic content. I would say .probably 80 to 90 percent of the relevant scientific and scholarly knowledge is essentially instantly accessible if you ask the right questions.</a:t>
            </a:r>
          </a:p>
          <a:p>
            <a:r>
              <a:rPr lang="en-AU" dirty="0" smtClean="0"/>
              <a:t>I know it, I've been using it. That's how I have written the book. The book has taken me something like 15 years after I started it.., I didn't work on it all that time, of course, but that's when the idea first came to me. </a:t>
            </a:r>
          </a:p>
          <a:p>
            <a:endParaRPr lang="en-US"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AU" dirty="0" smtClean="0"/>
              <a:t>The title is Application Holy Wars or a New Reformation - A Fugue on the Theory of Knowledge.</a:t>
            </a:r>
          </a:p>
          <a:p>
            <a:r>
              <a:rPr lang="en-AU" dirty="0" smtClean="0"/>
              <a:t>My wife initially though that that was an absolutely crazy title. However, I will present an argument that that is absolutely descriptive of what I am trying to do and the domain I am trying to cover in this project.</a:t>
            </a:r>
          </a:p>
          <a:p>
            <a:r>
              <a:rPr lang="en-AU" dirty="0" smtClean="0"/>
              <a:t>I'm 75, OK?</a:t>
            </a:r>
          </a:p>
          <a:p>
            <a:r>
              <a:rPr lang="en-AU" dirty="0" smtClean="0"/>
              <a:t>The electronic computer was invented after I was born. I was in university about the time the first generation of electronic computers became semi-commercial. So, I've been there, done a lot, seen a lot; and I've certainly watched multiple technological revolutions take place in my lifetime.</a:t>
            </a:r>
          </a:p>
          <a:p>
            <a:r>
              <a:rPr lang="en-AU" dirty="0" smtClean="0"/>
              <a:t>So, that's some of the background I'm putting into it.</a:t>
            </a:r>
          </a:p>
          <a:p>
            <a:r>
              <a:rPr lang="en-AU" dirty="0" smtClean="0"/>
              <a:t>I actually began work on the book in 2001. Later on I'll describe the circumstances that led me to do that. The overall structure hasn't changed a lot. It pretty much follows the structure I conceived then. But obviously, the content has grown, and there have been a couple of major technological revolutions that have taken place since I started writing. I'm finding one of my difficulties is keeping up with the changes as they as I'm trying to finish off writing the tail end.</a:t>
            </a:r>
          </a:p>
          <a:p>
            <a:r>
              <a:rPr lang="en-AU" dirty="0" smtClean="0"/>
              <a:t>Basically I am combining theories of life, knowledge, and evolution.  There is a very important theoretical under layer to what I am doing which I will talk about and bring to the fore about half way through the book. </a:t>
            </a:r>
          </a:p>
          <a:p>
            <a:r>
              <a:rPr lang="en-AU" dirty="0" smtClean="0"/>
              <a:t>I start out with exploring the history of cognitive technologies that humans use to extend our minds. Initially the tools like a hammer and lever were the tools we started with. But as humans evolved as language and ways of communication, tools for managing those .processes became much more important. They have evolved very much faster, given that tools themselves have facilitated the construction of yet newer tools, and more powerful tools. So, those themes will be developed, and towards the last part of the book is an evolutionary hypothesis where I explain hopefully a reasonably evidence based story how tool using apes, specifically very much like chimpanzees, became us.</a:t>
            </a:r>
          </a:p>
          <a:p>
            <a:r>
              <a:rPr lang="en-AU" dirty="0" smtClean="0"/>
              <a:t>Most of what accounts for that change is that the tools have so extended the physical capabilities of the body that we have become something which is.... Although physiologically we are still very closely related to chimpanzees, gorillas and </a:t>
            </a:r>
            <a:r>
              <a:rPr lang="en-AU" dirty="0" err="1" smtClean="0"/>
              <a:t>bonobos</a:t>
            </a:r>
            <a:r>
              <a:rPr lang="en-AU" dirty="0" smtClean="0"/>
              <a:t>, ecologically, humanity has totally taken over the entire ecosystem of the planet. So we're the biggest, </a:t>
            </a:r>
            <a:r>
              <a:rPr lang="en-AU" dirty="0" err="1" smtClean="0"/>
              <a:t>baddest</a:t>
            </a:r>
            <a:r>
              <a:rPr lang="en-AU" dirty="0" smtClean="0"/>
              <a:t> organisms that have ever lived on the face of the Earth.</a:t>
            </a:r>
          </a:p>
          <a:p>
            <a:r>
              <a:rPr lang="en-AU" dirty="0" smtClean="0"/>
              <a:t>So all that happened on the order of four million years, which in evolutionary time is almost the blink of an eye. And a lot of that has happened in the last hundred years, which is even more incredible.</a:t>
            </a:r>
          </a:p>
          <a:p>
            <a:r>
              <a:rPr lang="en-AU" dirty="0" smtClean="0"/>
              <a:t>I end the book by considering our possible futures, as our knowledge grows </a:t>
            </a:r>
            <a:r>
              <a:rPr lang="en-AU" dirty="0" err="1" smtClean="0"/>
              <a:t>hyperexponentially</a:t>
            </a:r>
            <a:r>
              <a:rPr lang="en-AU" dirty="0" smtClean="0"/>
              <a:t>. One thing that characterizes, science and universities and everything like that is that we are actually expanding the body of knowledge. Every year, we are expanding it ever faster. That raises some questions as well that need to be considered.</a:t>
            </a:r>
          </a:p>
          <a:p>
            <a:r>
              <a:rPr lang="en-AU" dirty="0" smtClean="0"/>
              <a:t>The book's hypertext is intended to allow this huge scope to be browsed and read in many different ways by many different readers, but there is an underlying thread holding it all together.</a:t>
            </a:r>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If you actually do read it as a book you'll see that thread</a:t>
            </a:r>
          </a:p>
          <a:p>
            <a:r>
              <a:rPr lang="en-AU" dirty="0" smtClean="0"/>
              <a:t>And I end up with this question.... You've got a lot of J curves there.</a:t>
            </a:r>
          </a:p>
          <a:p>
            <a:r>
              <a:rPr lang="en-AU" dirty="0" smtClean="0"/>
              <a:t>And at this point I think its very difficult to see what's going to happen in the next 50 years or by the year 2100 if there is still any ecology left to support humanity. Will our growing knowledge end in a singularity or we just go off the planet, or disappear into </a:t>
            </a:r>
            <a:r>
              <a:rPr lang="en-AU" dirty="0" err="1" smtClean="0"/>
              <a:t>microspace</a:t>
            </a:r>
            <a:r>
              <a:rPr lang="en-AU" dirty="0" smtClean="0"/>
              <a:t> or whatever, there's been some good sci-fi on that topic, or whether there's going to be an absolute ecological crash leading to extinction of humans following most other living things on the planet.</a:t>
            </a:r>
          </a:p>
          <a:p>
            <a:r>
              <a:rPr lang="en-AU" dirty="0" smtClean="0"/>
              <a:t>Or can we actually manage to stabilize at some point and develop a sustainable way to continue.</a:t>
            </a:r>
          </a:p>
          <a:p>
            <a:r>
              <a:rPr lang="en-AU" dirty="0" smtClean="0"/>
              <a:t>That's just a very brief introduction</a:t>
            </a:r>
            <a:endParaRPr lang="en-AU" dirty="0"/>
          </a:p>
        </p:txBody>
      </p:sp>
      <p:sp>
        <p:nvSpPr>
          <p:cNvPr id="4" name="Slide Number Placeholder 3"/>
          <p:cNvSpPr>
            <a:spLocks noGrp="1"/>
          </p:cNvSpPr>
          <p:nvPr>
            <p:ph type="sldNum" sz="quarter" idx="10"/>
          </p:nvPr>
        </p:nvSpPr>
        <p:spPr/>
        <p:txBody>
          <a:bodyPr/>
          <a:lstStyle/>
          <a:p>
            <a:fld id="{E25E8B79-0413-4D60-A1CA-2AF365DD1D1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6B2EDA-6ED9-4939-BA54-13E52BFF205A}" type="slidenum">
              <a:rPr lang="en-US" altLang="en-US">
                <a:solidFill>
                  <a:prstClr val="black"/>
                </a:solidFill>
              </a:rPr>
              <a:pPr/>
              <a:t>7</a:t>
            </a:fld>
            <a:endParaRPr lang="en-US" altLang="en-US">
              <a:solidFill>
                <a:prstClr val="black"/>
              </a:solidFill>
            </a:endParaRPr>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r>
              <a:rPr lang="en-AU" altLang="en-US" dirty="0" smtClean="0"/>
              <a:t>That is what the book is all about.</a:t>
            </a:r>
          </a:p>
          <a:p>
            <a:r>
              <a:rPr lang="en-AU" altLang="en-US" dirty="0" smtClean="0"/>
              <a:t>It is from my background as a knowledge manager and as an evolutionary biologist. Because in one case I'm looking at genetic knowledge and in the other case I'm looking at objective knowledge or explicit knowledge stuff that's been put into documents.</a:t>
            </a:r>
          </a:p>
          <a:p>
            <a:r>
              <a:rPr lang="en-AU" altLang="en-US" dirty="0" smtClean="0"/>
              <a:t>To make sense of this </a:t>
            </a:r>
            <a:r>
              <a:rPr lang="en-AU" altLang="en-US" dirty="0" err="1" smtClean="0"/>
              <a:t>hodge</a:t>
            </a:r>
            <a:r>
              <a:rPr lang="en-AU" altLang="en-US" dirty="0" smtClean="0"/>
              <a:t> podge... to bring it all together is the theory of knowledge.</a:t>
            </a:r>
          </a:p>
          <a:p>
            <a:r>
              <a:rPr lang="en-AU" altLang="en-US" dirty="0" smtClean="0"/>
              <a:t>To wade through the swamp of paradigmatic disputes really have to have a theory underlying.</a:t>
            </a:r>
          </a:p>
          <a:p>
            <a:r>
              <a:rPr lang="en-AU" altLang="en-US" dirty="0" smtClean="0"/>
              <a:t>That's what the title says. It's an explanation of what the book is all about.</a:t>
            </a: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397EF721-EE0A-4FC0-856B-08EC3278F1C4}" type="slidenum">
              <a:rPr lang="en-US" altLang="en-US" i="0">
                <a:solidFill>
                  <a:prstClr val="black"/>
                </a:solidFill>
                <a:latin typeface="Arial" charset="0"/>
              </a:rPr>
              <a:pPr/>
              <a:t>8</a:t>
            </a:fld>
            <a:endParaRPr lang="en-US" altLang="en-US" i="0">
              <a:solidFill>
                <a:prstClr val="black"/>
              </a:solidFill>
              <a:latin typeface="Arial"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That's what led me to writing the book because I had innumerable difficulties convincing them that computer systems actually would actually work (and be) very valuable in their commercial business environment.</a:t>
            </a:r>
          </a:p>
          <a:p>
            <a:pPr eaLnBrk="1" hangingPunct="1"/>
            <a:endParaRPr lang="en-AU" altLang="en-US" dirty="0" smtClean="0"/>
          </a:p>
          <a:p>
            <a:pPr eaLnBrk="1" hangingPunct="1"/>
            <a:r>
              <a:rPr lang="en-AU" altLang="en-US" dirty="0" smtClean="0"/>
              <a:t>For a while in the late '90s they were being threatened  that the delivery of ship 05, which was a major milestone in the contract when all the support engineering systems had to be approved and signed off or else there would be major liquidated damages claims, schedule delay and everything else.</a:t>
            </a:r>
          </a:p>
          <a:p>
            <a:pPr eaLnBrk="1" hangingPunct="1"/>
            <a:endParaRPr lang="en-AU" altLang="en-US" dirty="0" smtClean="0"/>
          </a:p>
          <a:p>
            <a:pPr eaLnBrk="1" hangingPunct="1"/>
            <a:r>
              <a:rPr lang="en-AU" altLang="en-US" dirty="0" smtClean="0"/>
              <a:t>The problem was the ANZAC Ships used computerized maintenance management system and we had humans writing the information that was supposed to go into them. Fifteen guys working full time for years are completely unable to produce two thousand maintenance procedures per ship without making an error that will cause the relational database that drives the computer system to cough and quit. So the Navy had a very good argument that without proper maintenance knowledge transfer their ships would not be safe to operate. And they were looking for an excuse at the time not to pay them so much and to delay the schedule themselves. So it was a very serious threat.</a:t>
            </a:r>
          </a:p>
          <a:p>
            <a:pPr eaLnBrk="1" hangingPunct="1"/>
            <a:endParaRPr lang="en-AU" altLang="en-US" dirty="0" smtClean="0"/>
          </a:p>
          <a:p>
            <a:pPr eaLnBrk="1" hangingPunct="1"/>
            <a:r>
              <a:rPr lang="en-AU" altLang="en-US" dirty="0" smtClean="0"/>
              <a:t>My job was to work out how humans could feed the detailed technical information into s computer system so it would work like it was supposed to and be readable by humans. Thanks to the line managers that were able to misallocate budget funds to fixing the real problems that were</a:t>
            </a:r>
          </a:p>
          <a:p>
            <a:pPr eaLnBrk="1" hangingPunct="1"/>
            <a:endParaRPr lang="en-AU" altLang="en-US" dirty="0" smtClean="0"/>
          </a:p>
          <a:p>
            <a:pPr eaLnBrk="1" hangingPunct="1"/>
            <a:r>
              <a:rPr lang="en-AU" altLang="en-US" dirty="0" smtClean="0"/>
              <a:t>Despite explaining the problem in all kinds of different detail to different people executives in Finance and Administration who owned the computer systems would not sign the contract to actually implement the system we had to have. They didn't understand the difference between paper and electronic documents, this very big paradigmatic gap. However, thanks to an operations manager who was prepared to pay the supplier time-and-materials, basically with no questions asked, to have the system implemented, we actually got it in... sorted out the data... made deliveries to the client they were very happy with...  They're still using it today.</a:t>
            </a:r>
          </a:p>
          <a:p>
            <a:pPr eaLnBrk="1" hangingPunct="1"/>
            <a:endParaRPr lang="en-AU" altLang="en-US" dirty="0" smtClean="0"/>
          </a:p>
          <a:p>
            <a:pPr eaLnBrk="1" hangingPunct="1"/>
            <a:r>
              <a:rPr lang="en-AU" altLang="en-US" dirty="0" smtClean="0"/>
              <a:t>So much money was saved in the support engineering area the whole ANZAC Ship Project turned out to be profitable for </a:t>
            </a:r>
            <a:r>
              <a:rPr lang="en-AU" altLang="en-US" dirty="0" err="1" smtClean="0"/>
              <a:t>Tenix</a:t>
            </a:r>
            <a:r>
              <a:rPr lang="en-AU" altLang="en-US" dirty="0" smtClean="0"/>
              <a:t> Defence. The ships were finished on time according to the original contract... on budget against a very stringently fixed price contract. And that is something that almost never happens in the defence industry</a:t>
            </a:r>
          </a:p>
          <a:p>
            <a:pPr eaLnBrk="1" hangingPunct="1"/>
            <a:endParaRPr lang="en-AU" altLang="en-US" dirty="0" smtClean="0"/>
          </a:p>
          <a:p>
            <a:pPr eaLnBrk="1" hangingPunct="1"/>
            <a:r>
              <a:rPr lang="en-AU" altLang="en-US" dirty="0" smtClean="0"/>
              <a:t>So, when I solved that problem I had lots of time on my hands and the company was </a:t>
            </a:r>
            <a:r>
              <a:rPr lang="en-AU" altLang="en-US" dirty="0" err="1" smtClean="0"/>
              <a:t>willling</a:t>
            </a:r>
            <a:r>
              <a:rPr lang="en-AU" altLang="en-US" dirty="0" smtClean="0"/>
              <a:t> to keep paying me for three years with the understanding that I would spend at least a day a week at the university studying organization theory and knowledge management. So, they gave me the chance to start writing this book.</a:t>
            </a:r>
          </a:p>
          <a:p>
            <a:pPr eaLnBrk="1" hangingPunct="1"/>
            <a:endParaRPr lang="en-AU" altLang="en-US" dirty="0" smtClean="0"/>
          </a:p>
          <a:p>
            <a:pPr eaLnBrk="1" hangingPunct="1"/>
            <a:r>
              <a:rPr lang="en-AU" altLang="en-US" dirty="0" smtClean="0"/>
              <a:t>Because of the frustration... and the necessity for it was driven home by the fact as they were completing the ANZAC Ship Project the owners felt that they had no choice but to </a:t>
            </a:r>
            <a:r>
              <a:rPr lang="en-AU" altLang="en-US" dirty="0" err="1" smtClean="0"/>
              <a:t>aucton</a:t>
            </a:r>
            <a:r>
              <a:rPr lang="en-AU" altLang="en-US" dirty="0" smtClean="0"/>
              <a:t> off at fire sale prices their entire Defence assets for what had been a billion dollar defence industry player. They had a few other things so the company name still exists but the main part of the business....(garble). They had to get out of it, because they started a project a tenth the size of the ANZAC Ship for New Zealand... and couldn't build them. They didn't know how to build the ships.</a:t>
            </a:r>
          </a:p>
          <a:p>
            <a:pPr eaLnBrk="1" hangingPunct="1"/>
            <a:endParaRPr lang="en-AU" altLang="en-US" dirty="0" smtClean="0"/>
          </a:p>
          <a:p>
            <a:pPr eaLnBrk="1" hangingPunct="1"/>
            <a:r>
              <a:rPr lang="en-AU" altLang="en-US" dirty="0" smtClean="0"/>
              <a:t>Mind you, this is after the most successful defence project in Australian history.</a:t>
            </a:r>
          </a:p>
          <a:p>
            <a:pPr eaLnBrk="1" hangingPunct="1"/>
            <a:endParaRPr lang="en-AU" altLang="en-US" dirty="0" smtClean="0"/>
          </a:p>
          <a:p>
            <a:pPr eaLnBrk="1" hangingPunct="1"/>
            <a:r>
              <a:rPr lang="en-AU" altLang="en-US" dirty="0" smtClean="0"/>
              <a:t>They could not complete 7 much simpler smaller ships for New Zealand remotely on time or remotely within the budget that had been originally agreed to. So they got out.</a:t>
            </a:r>
          </a:p>
          <a:p>
            <a:pPr eaLnBrk="1" hangingPunct="1"/>
            <a:endParaRPr lang="en-AU" altLang="en-US" dirty="0" smtClean="0"/>
          </a:p>
          <a:p>
            <a:pPr eaLnBrk="1" hangingPunct="1"/>
            <a:r>
              <a:rPr lang="en-AU" altLang="en-US" dirty="0" smtClean="0"/>
              <a:t>Seeing this happen made me very, very, mad; because I knew the people, we knew the answers to the questions that caused the New Zealand project to fail. And I and my colleagues had made three separate attempts to set up knowledge management processes to transfer what the ANZAC Ship people had learned. The things that went wrong were the ones we thought would go wrong if the human knowledge wasn't actually transferred. But, because of these paradigmatic reasons the decision makers never understood the problem and weren't willing to accept that someone else did and we were actually making recommendations to the company that it very definitely needed to follow in order to keep the business successful.</a:t>
            </a:r>
          </a:p>
          <a:p>
            <a:pPr eaLnBrk="1" hangingPunct="1"/>
            <a:endParaRPr lang="en-AU" altLang="en-US" dirty="0" smtClean="0"/>
          </a:p>
          <a:p>
            <a:pPr eaLnBrk="1" hangingPunct="1"/>
            <a:r>
              <a:rPr lang="en-AU" altLang="en-US" dirty="0" smtClean="0"/>
              <a:t>I had a great time, and a lot of free time for writing the book because no one paid any attention to what I was proposing to do for them, so I didn't have too much work except to write proposals, so I spent the rest of my intellectual effort on the book.</a:t>
            </a:r>
          </a:p>
          <a:p>
            <a:pPr eaLnBrk="1" hangingPunct="1"/>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0B835653-995C-48AE-B57C-7301E38DD822}" type="slidenum">
              <a:rPr lang="en-US" altLang="en-US" i="0">
                <a:solidFill>
                  <a:prstClr val="black"/>
                </a:solidFill>
                <a:latin typeface="Arial" charset="0"/>
              </a:rPr>
              <a:pPr/>
              <a:t>9</a:t>
            </a:fld>
            <a:endParaRPr lang="en-US" altLang="en-US" i="0">
              <a:solidFill>
                <a:prstClr val="black"/>
              </a:solidFill>
              <a:latin typeface="Arial"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AU" altLang="en-US" dirty="0" smtClean="0"/>
              <a:t>Until I ran into the problem that I had such a different view of what organizations were and how knowledge worked in them, I had to go back to answer those questions before I could finish the book.</a:t>
            </a:r>
          </a:p>
          <a:p>
            <a:pPr eaLnBrk="1" hangingPunct="1"/>
            <a:endParaRPr lang="en-AU" altLang="en-US" dirty="0" smtClean="0"/>
          </a:p>
          <a:p>
            <a:pPr eaLnBrk="1" hangingPunct="1"/>
            <a:r>
              <a:rPr lang="en-AU" altLang="en-US" dirty="0" smtClean="0"/>
              <a:t>So, how the fugue works, I'll have to talk about that in an other </a:t>
            </a:r>
            <a:r>
              <a:rPr lang="en-AU" altLang="en-US" dirty="0" err="1" smtClean="0"/>
              <a:t>meetup</a:t>
            </a:r>
            <a:r>
              <a:rPr lang="en-AU" altLang="en-US" dirty="0" smtClean="0"/>
              <a:t>.</a:t>
            </a:r>
          </a:p>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CoverFractal"/>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4565650"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5" name="Group 5"/>
          <p:cNvGrpSpPr>
            <a:grpSpLocks/>
          </p:cNvGrpSpPr>
          <p:nvPr/>
        </p:nvGrpSpPr>
        <p:grpSpPr bwMode="auto">
          <a:xfrm>
            <a:off x="3632200" y="4889500"/>
            <a:ext cx="4876800" cy="319088"/>
            <a:chOff x="2288" y="3080"/>
            <a:chExt cx="3072" cy="201"/>
          </a:xfrm>
        </p:grpSpPr>
        <p:sp>
          <p:nvSpPr>
            <p:cNvPr id="6" name="AutoShape 6"/>
            <p:cNvSpPr>
              <a:spLocks noChangeArrowheads="1"/>
            </p:cNvSpPr>
            <p:nvPr/>
          </p:nvSpPr>
          <p:spPr bwMode="auto">
            <a:xfrm flipH="1">
              <a:off x="2288" y="3080"/>
              <a:ext cx="2914" cy="200"/>
            </a:xfrm>
            <a:prstGeom prst="roundRect">
              <a:avLst>
                <a:gd name="adj" fmla="val 0"/>
              </a:avLst>
            </a:prstGeom>
            <a:solidFill>
              <a:srgbClr val="160165"/>
            </a:solidFill>
            <a:ln w="9525">
              <a:noFill/>
              <a:round/>
              <a:headEnd/>
              <a:tailEnd/>
            </a:ln>
            <a:effectLst/>
          </p:spPr>
          <p:txBody>
            <a:bodyPr wrap="none" anchor="ctr"/>
            <a:lstStyle/>
            <a:p>
              <a:pPr eaLnBrk="0" fontAlgn="base" hangingPunct="0">
                <a:spcBef>
                  <a:spcPct val="0"/>
                </a:spcBef>
                <a:spcAft>
                  <a:spcPct val="0"/>
                </a:spcAft>
                <a:defRPr/>
              </a:pPr>
              <a:endParaRPr lang="en-US" sz="1200" i="1">
                <a:solidFill>
                  <a:srgbClr val="003366"/>
                </a:solidFill>
              </a:endParaRPr>
            </a:p>
          </p:txBody>
        </p:sp>
        <p:sp>
          <p:nvSpPr>
            <p:cNvPr id="7" name="AutoShape 7"/>
            <p:cNvSpPr>
              <a:spLocks noChangeArrowheads="1"/>
            </p:cNvSpPr>
            <p:nvPr/>
          </p:nvSpPr>
          <p:spPr bwMode="auto">
            <a:xfrm>
              <a:off x="5196" y="3080"/>
              <a:ext cx="164" cy="201"/>
            </a:xfrm>
            <a:prstGeom prst="flowChartDelay">
              <a:avLst/>
            </a:prstGeom>
            <a:solidFill>
              <a:srgbClr val="160165"/>
            </a:solidFill>
            <a:ln w="9525">
              <a:noFill/>
              <a:miter lim="800000"/>
              <a:headEnd/>
              <a:tailEnd/>
            </a:ln>
            <a:effectLst/>
          </p:spPr>
          <p:txBody>
            <a:bodyPr wrap="none" anchor="ctr"/>
            <a:lstStyle/>
            <a:p>
              <a:pPr eaLnBrk="0" fontAlgn="base" hangingPunct="0">
                <a:spcBef>
                  <a:spcPct val="0"/>
                </a:spcBef>
                <a:spcAft>
                  <a:spcPct val="0"/>
                </a:spcAft>
                <a:defRPr/>
              </a:pPr>
              <a:endParaRPr lang="en-US" sz="1200" i="1">
                <a:solidFill>
                  <a:srgbClr val="003366"/>
                </a:solidFill>
              </a:endParaRP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lvl1pPr>
          </a:lstStyle>
          <a:p>
            <a:r>
              <a:rPr lang="en-US"/>
              <a:t>Click to edit Master subtitle style</a:t>
            </a:r>
          </a:p>
        </p:txBody>
      </p:sp>
      <p:sp>
        <p:nvSpPr>
          <p:cNvPr id="5132" name="Rectangle 12"/>
          <p:cNvSpPr>
            <a:spLocks noGrp="1" noChangeArrowheads="1"/>
          </p:cNvSpPr>
          <p:nvPr>
            <p:ph type="ctrTitle" sz="quarter"/>
          </p:nvPr>
        </p:nvSpPr>
        <p:spPr>
          <a:xfrm>
            <a:off x="676275" y="552450"/>
            <a:ext cx="8229600" cy="1905000"/>
          </a:xfrm>
          <a:prstGeom prst="roundRect">
            <a:avLst>
              <a:gd name="adj" fmla="val 50000"/>
            </a:avLst>
          </a:prstGeom>
          <a:solidFill>
            <a:schemeClr val="bg1">
              <a:alpha val="41000"/>
            </a:schemeClr>
          </a:solidFill>
        </p:spPr>
        <p:txBody>
          <a:bodyPr anchor="ctr"/>
          <a:lstStyle>
            <a:lvl1pPr algn="ctr">
              <a:defRPr sz="2400">
                <a:solidFill>
                  <a:srgbClr val="000000"/>
                </a:solidFill>
              </a:defRPr>
            </a:lvl1pPr>
          </a:lstStyle>
          <a:p>
            <a:endParaRPr lang="en-US"/>
          </a:p>
        </p:txBody>
      </p:sp>
      <p:sp>
        <p:nvSpPr>
          <p:cNvPr id="8" name="Rectangle 9"/>
          <p:cNvSpPr>
            <a:spLocks noGrp="1" noChangeArrowheads="1"/>
          </p:cNvSpPr>
          <p:nvPr>
            <p:ph type="dt" sz="quarter" idx="10"/>
          </p:nvPr>
        </p:nvSpPr>
        <p:spPr/>
        <p:txBody>
          <a:bodyPr/>
          <a:lstStyle>
            <a:lvl1pPr>
              <a:defRPr>
                <a:solidFill>
                  <a:schemeClr val="bg1"/>
                </a:solidFill>
              </a:defRPr>
            </a:lvl1pPr>
          </a:lstStyle>
          <a:p>
            <a:pPr>
              <a:defRPr/>
            </a:pPr>
            <a:endParaRPr lang="en-US">
              <a:solidFill>
                <a:srgbClr val="FFFFFF"/>
              </a:solidFill>
            </a:endParaRPr>
          </a:p>
        </p:txBody>
      </p:sp>
      <p:sp>
        <p:nvSpPr>
          <p:cNvPr id="9" name="Rectangle 10"/>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0" name="Rectangle 11"/>
          <p:cNvSpPr>
            <a:spLocks noGrp="1" noChangeArrowheads="1"/>
          </p:cNvSpPr>
          <p:nvPr>
            <p:ph type="sldNum" sz="quarter" idx="12"/>
          </p:nvPr>
        </p:nvSpPr>
        <p:spPr>
          <a:xfrm>
            <a:off x="76200" y="6248400"/>
            <a:ext cx="587375" cy="488950"/>
          </a:xfrm>
        </p:spPr>
        <p:txBody>
          <a:bodyPr anchorCtr="0"/>
          <a:lstStyle>
            <a:lvl1pPr>
              <a:defRPr sz="2600" smtClean="0"/>
            </a:lvl1pPr>
          </a:lstStyle>
          <a:p>
            <a:pPr>
              <a:defRPr/>
            </a:pPr>
            <a:fld id="{7E315384-4B44-4ABC-9105-CAD99B85FB3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10774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E838740-A1A7-4FE3-BFD5-7594797765B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76710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9588" y="300038"/>
            <a:ext cx="2032000" cy="6405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300038"/>
            <a:ext cx="5945188" cy="6405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0E6C275-F737-4EC9-B7AE-0288304AF3A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382108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E1F797CB-F4C1-42DB-806F-5A9AE86FF58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1482678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E128986-3D90-4DE8-8369-B0159FDC5A4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675338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438275"/>
            <a:ext cx="39497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0300" y="1438275"/>
            <a:ext cx="3951288"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4FAB9045-08C3-4D7A-BA14-970E9559C79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70417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9C9CB9FF-E688-4F60-8A10-04663523738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4185065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76BCB0B8-5CF8-45FD-833B-D739FE62578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413562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DB43075B-FB35-4AAE-B1C2-61017B32680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222261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EFCB563-F480-4136-BAC5-CEAAA7A2283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352522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33267BE-253E-4A62-A71B-7F266D6CF68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xmlns="" val="2831048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ChangeArrowheads="1"/>
          </p:cNvSpPr>
          <p:nvPr userDrawn="1"/>
        </p:nvSpPr>
        <p:spPr bwMode="auto">
          <a:xfrm>
            <a:off x="0" y="0"/>
            <a:ext cx="762000" cy="6858000"/>
          </a:xfrm>
          <a:prstGeom prst="rect">
            <a:avLst/>
          </a:prstGeom>
          <a:solidFill>
            <a:srgbClr val="3399FF"/>
          </a:solidFill>
          <a:ln w="9525">
            <a:noFill/>
            <a:miter lim="800000"/>
            <a:headEnd/>
            <a:tailEnd/>
          </a:ln>
          <a:effectLst/>
        </p:spPr>
        <p:txBody>
          <a:bodyPr wrap="none" anchor="ctr"/>
          <a:lstStyle/>
          <a:p>
            <a:pPr eaLnBrk="0" fontAlgn="base" hangingPunct="0">
              <a:spcBef>
                <a:spcPct val="0"/>
              </a:spcBef>
              <a:spcAft>
                <a:spcPct val="0"/>
              </a:spcAft>
              <a:defRPr/>
            </a:pPr>
            <a:endParaRPr lang="en-US" sz="1200" i="1">
              <a:solidFill>
                <a:srgbClr val="003366"/>
              </a:solidFill>
            </a:endParaRPr>
          </a:p>
        </p:txBody>
      </p:sp>
      <p:sp>
        <p:nvSpPr>
          <p:cNvPr id="4101" name="Freeform 5"/>
          <p:cNvSpPr>
            <a:spLocks/>
          </p:cNvSpPr>
          <p:nvPr userDrawn="1"/>
        </p:nvSpPr>
        <p:spPr bwMode="auto">
          <a:xfrm>
            <a:off x="457200" y="0"/>
            <a:ext cx="2743200" cy="1166813"/>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rgbClr val="0099FF"/>
          </a:solidFill>
          <a:ln w="9525" cap="flat" cmpd="sng">
            <a:noFill/>
            <a:prstDash val="solid"/>
            <a:miter lim="800000"/>
            <a:headEnd type="none" w="med" len="med"/>
            <a:tailEnd type="none" w="med" len="med"/>
          </a:ln>
          <a:effectLst/>
        </p:spPr>
        <p:txBody>
          <a:bodyPr wrap="none"/>
          <a:lstStyle/>
          <a:p>
            <a:pPr eaLnBrk="0" fontAlgn="base" hangingPunct="0">
              <a:spcBef>
                <a:spcPct val="0"/>
              </a:spcBef>
              <a:spcAft>
                <a:spcPct val="0"/>
              </a:spcAft>
              <a:defRPr/>
            </a:pPr>
            <a:endParaRPr lang="en-US" sz="1200" i="1">
              <a:solidFill>
                <a:srgbClr val="003366"/>
              </a:solidFill>
            </a:endParaRPr>
          </a:p>
        </p:txBody>
      </p:sp>
      <p:grpSp>
        <p:nvGrpSpPr>
          <p:cNvPr id="1028" name="Group 6"/>
          <p:cNvGrpSpPr>
            <a:grpSpLocks/>
          </p:cNvGrpSpPr>
          <p:nvPr userDrawn="1"/>
        </p:nvGrpSpPr>
        <p:grpSpPr bwMode="auto">
          <a:xfrm>
            <a:off x="238125" y="1158875"/>
            <a:ext cx="7391400" cy="171450"/>
            <a:chOff x="144" y="1248"/>
            <a:chExt cx="4656" cy="201"/>
          </a:xfrm>
        </p:grpSpPr>
        <p:sp>
          <p:nvSpPr>
            <p:cNvPr id="4103" name="AutoShape 7"/>
            <p:cNvSpPr>
              <a:spLocks noChangeArrowheads="1"/>
            </p:cNvSpPr>
            <p:nvPr userDrawn="1"/>
          </p:nvSpPr>
          <p:spPr bwMode="auto">
            <a:xfrm>
              <a:off x="384" y="1248"/>
              <a:ext cx="4416" cy="199"/>
            </a:xfrm>
            <a:prstGeom prst="roundRect">
              <a:avLst>
                <a:gd name="adj" fmla="val 0"/>
              </a:avLst>
            </a:prstGeom>
            <a:solidFill>
              <a:srgbClr val="160165"/>
            </a:solidFill>
            <a:ln w="9525">
              <a:noFill/>
              <a:round/>
              <a:headEnd/>
              <a:tailEnd/>
            </a:ln>
            <a:effectLst/>
          </p:spPr>
          <p:txBody>
            <a:bodyPr wrap="none" anchor="ctr"/>
            <a:lstStyle/>
            <a:p>
              <a:pPr eaLnBrk="0" fontAlgn="base" hangingPunct="0">
                <a:spcBef>
                  <a:spcPct val="0"/>
                </a:spcBef>
                <a:spcAft>
                  <a:spcPct val="0"/>
                </a:spcAft>
                <a:defRPr/>
              </a:pPr>
              <a:endParaRPr lang="en-US" sz="1200" i="1">
                <a:solidFill>
                  <a:srgbClr val="003366"/>
                </a:solidFill>
              </a:endParaRPr>
            </a:p>
          </p:txBody>
        </p:sp>
        <p:sp>
          <p:nvSpPr>
            <p:cNvPr id="4104" name="AutoShape 8"/>
            <p:cNvSpPr>
              <a:spLocks noChangeArrowheads="1"/>
            </p:cNvSpPr>
            <p:nvPr userDrawn="1"/>
          </p:nvSpPr>
          <p:spPr bwMode="auto">
            <a:xfrm flipH="1">
              <a:off x="144" y="1248"/>
              <a:ext cx="248" cy="201"/>
            </a:xfrm>
            <a:prstGeom prst="flowChartDelay">
              <a:avLst/>
            </a:prstGeom>
            <a:solidFill>
              <a:srgbClr val="160165"/>
            </a:solidFill>
            <a:ln w="9525">
              <a:noFill/>
              <a:miter lim="800000"/>
              <a:headEnd/>
              <a:tailEnd/>
            </a:ln>
            <a:effectLst/>
          </p:spPr>
          <p:txBody>
            <a:bodyPr wrap="none" anchor="ctr"/>
            <a:lstStyle/>
            <a:p>
              <a:pPr eaLnBrk="0" fontAlgn="base" hangingPunct="0">
                <a:spcBef>
                  <a:spcPct val="0"/>
                </a:spcBef>
                <a:spcAft>
                  <a:spcPct val="0"/>
                </a:spcAft>
                <a:defRPr/>
              </a:pPr>
              <a:endParaRPr lang="en-US" sz="1200" i="1">
                <a:solidFill>
                  <a:srgbClr val="003366"/>
                </a:solidFill>
              </a:endParaRPr>
            </a:p>
          </p:txBody>
        </p:sp>
      </p:grpSp>
      <p:sp>
        <p:nvSpPr>
          <p:cNvPr id="1029" name="AutoShape 9"/>
          <p:cNvSpPr>
            <a:spLocks noGrp="1" noChangeArrowheads="1"/>
          </p:cNvSpPr>
          <p:nvPr>
            <p:ph type="title"/>
          </p:nvPr>
        </p:nvSpPr>
        <p:spPr bwMode="auto">
          <a:xfrm>
            <a:off x="762000" y="300038"/>
            <a:ext cx="7924800" cy="811212"/>
          </a:xfrm>
          <a:prstGeom prst="roundRect">
            <a:avLst>
              <a:gd name="adj" fmla="val 21667"/>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0" name="Rectangle 10"/>
          <p:cNvSpPr>
            <a:spLocks noGrp="1" noChangeArrowheads="1"/>
          </p:cNvSpPr>
          <p:nvPr>
            <p:ph type="body" idx="1"/>
          </p:nvPr>
        </p:nvSpPr>
        <p:spPr bwMode="auto">
          <a:xfrm>
            <a:off x="838200" y="1438275"/>
            <a:ext cx="8053388" cy="5267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i="0"/>
            </a:lvl1pPr>
          </a:lstStyle>
          <a:p>
            <a:pPr fontAlgn="base">
              <a:spcBef>
                <a:spcPct val="0"/>
              </a:spcBef>
              <a:spcAft>
                <a:spcPct val="0"/>
              </a:spcAft>
              <a:defRPr/>
            </a:pPr>
            <a:endParaRPr lang="en-US">
              <a:solidFill>
                <a:srgbClr val="003366"/>
              </a:solidFill>
            </a:endParaRP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i="0"/>
            </a:lvl1pPr>
          </a:lstStyle>
          <a:p>
            <a:pPr fontAlgn="base">
              <a:spcBef>
                <a:spcPct val="0"/>
              </a:spcBef>
              <a:spcAft>
                <a:spcPct val="0"/>
              </a:spcAft>
              <a:defRPr/>
            </a:pPr>
            <a:endParaRPr lang="en-US">
              <a:solidFill>
                <a:srgbClr val="003366"/>
              </a:solidFill>
            </a:endParaRPr>
          </a:p>
        </p:txBody>
      </p:sp>
      <p:sp>
        <p:nvSpPr>
          <p:cNvPr id="4109" name="Rectangle 13"/>
          <p:cNvSpPr>
            <a:spLocks noGrp="1" noChangeArrowheads="1"/>
          </p:cNvSpPr>
          <p:nvPr>
            <p:ph type="sldNum" sz="quarter" idx="4"/>
          </p:nvPr>
        </p:nvSpPr>
        <p:spPr bwMode="auto">
          <a:xfrm>
            <a:off x="0" y="6242050"/>
            <a:ext cx="717550"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000" b="1" i="0" smtClean="0">
                <a:solidFill>
                  <a:schemeClr val="bg1"/>
                </a:solidFill>
              </a:defRPr>
            </a:lvl1pPr>
          </a:lstStyle>
          <a:p>
            <a:pPr fontAlgn="base">
              <a:spcBef>
                <a:spcPct val="0"/>
              </a:spcBef>
              <a:spcAft>
                <a:spcPct val="0"/>
              </a:spcAft>
              <a:defRPr/>
            </a:pPr>
            <a:fld id="{A24E3C96-B9E8-4516-B94B-1E62288EAD3A}"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xmlns="" val="172642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1"/>
          </a:solidFill>
          <a:latin typeface="+mj-lt"/>
          <a:ea typeface="+mj-ea"/>
          <a:cs typeface="+mj-cs"/>
        </a:defRPr>
      </a:lvl1pPr>
      <a:lvl2pPr algn="l" rtl="0" eaLnBrk="0" fontAlgn="base" hangingPunct="0">
        <a:lnSpc>
          <a:spcPct val="90000"/>
        </a:lnSpc>
        <a:spcBef>
          <a:spcPct val="0"/>
        </a:spcBef>
        <a:spcAft>
          <a:spcPct val="0"/>
        </a:spcAft>
        <a:defRPr sz="3600" b="1">
          <a:solidFill>
            <a:schemeClr val="tx1"/>
          </a:solidFill>
          <a:latin typeface="Comic Sans MS" pitchFamily="66" charset="0"/>
        </a:defRPr>
      </a:lvl2pPr>
      <a:lvl3pPr algn="l" rtl="0" eaLnBrk="0" fontAlgn="base" hangingPunct="0">
        <a:lnSpc>
          <a:spcPct val="90000"/>
        </a:lnSpc>
        <a:spcBef>
          <a:spcPct val="0"/>
        </a:spcBef>
        <a:spcAft>
          <a:spcPct val="0"/>
        </a:spcAft>
        <a:defRPr sz="3600" b="1">
          <a:solidFill>
            <a:schemeClr val="tx1"/>
          </a:solidFill>
          <a:latin typeface="Comic Sans MS" pitchFamily="66" charset="0"/>
        </a:defRPr>
      </a:lvl3pPr>
      <a:lvl4pPr algn="l" rtl="0" eaLnBrk="0" fontAlgn="base" hangingPunct="0">
        <a:lnSpc>
          <a:spcPct val="90000"/>
        </a:lnSpc>
        <a:spcBef>
          <a:spcPct val="0"/>
        </a:spcBef>
        <a:spcAft>
          <a:spcPct val="0"/>
        </a:spcAft>
        <a:defRPr sz="3600" b="1">
          <a:solidFill>
            <a:schemeClr val="tx1"/>
          </a:solidFill>
          <a:latin typeface="Comic Sans MS" pitchFamily="66" charset="0"/>
        </a:defRPr>
      </a:lvl4pPr>
      <a:lvl5pPr algn="l" rtl="0" eaLnBrk="0" fontAlgn="base" hangingPunct="0">
        <a:lnSpc>
          <a:spcPct val="90000"/>
        </a:lnSpc>
        <a:spcBef>
          <a:spcPct val="0"/>
        </a:spcBef>
        <a:spcAft>
          <a:spcPct val="0"/>
        </a:spcAft>
        <a:defRPr sz="3600" b="1">
          <a:solidFill>
            <a:schemeClr val="tx1"/>
          </a:solidFill>
          <a:latin typeface="Comic Sans MS" pitchFamily="66" charset="0"/>
        </a:defRPr>
      </a:lvl5pPr>
      <a:lvl6pPr marL="457200" algn="l" rtl="0" fontAlgn="base">
        <a:lnSpc>
          <a:spcPct val="90000"/>
        </a:lnSpc>
        <a:spcBef>
          <a:spcPct val="0"/>
        </a:spcBef>
        <a:spcAft>
          <a:spcPct val="0"/>
        </a:spcAft>
        <a:defRPr sz="3600" b="1">
          <a:solidFill>
            <a:schemeClr val="tx1"/>
          </a:solidFill>
          <a:latin typeface="Comic Sans MS" pitchFamily="66" charset="0"/>
        </a:defRPr>
      </a:lvl6pPr>
      <a:lvl7pPr marL="914400" algn="l" rtl="0" fontAlgn="base">
        <a:lnSpc>
          <a:spcPct val="90000"/>
        </a:lnSpc>
        <a:spcBef>
          <a:spcPct val="0"/>
        </a:spcBef>
        <a:spcAft>
          <a:spcPct val="0"/>
        </a:spcAft>
        <a:defRPr sz="3600" b="1">
          <a:solidFill>
            <a:schemeClr val="tx1"/>
          </a:solidFill>
          <a:latin typeface="Comic Sans MS" pitchFamily="66" charset="0"/>
        </a:defRPr>
      </a:lvl7pPr>
      <a:lvl8pPr marL="1371600" algn="l" rtl="0" fontAlgn="base">
        <a:lnSpc>
          <a:spcPct val="90000"/>
        </a:lnSpc>
        <a:spcBef>
          <a:spcPct val="0"/>
        </a:spcBef>
        <a:spcAft>
          <a:spcPct val="0"/>
        </a:spcAft>
        <a:defRPr sz="3600" b="1">
          <a:solidFill>
            <a:schemeClr val="tx1"/>
          </a:solidFill>
          <a:latin typeface="Comic Sans MS" pitchFamily="66" charset="0"/>
        </a:defRPr>
      </a:lvl8pPr>
      <a:lvl9pPr marL="1828800" algn="l" rtl="0" fontAlgn="base">
        <a:lnSpc>
          <a:spcPct val="90000"/>
        </a:lnSpc>
        <a:spcBef>
          <a:spcPct val="0"/>
        </a:spcBef>
        <a:spcAft>
          <a:spcPct val="0"/>
        </a:spcAft>
        <a:defRPr sz="3600" b="1">
          <a:solidFill>
            <a:schemeClr val="tx1"/>
          </a:solidFill>
          <a:latin typeface="Comic Sans MS" pitchFamily="66"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kororoit.org/" TargetMode="External"/><Relationship Id="rId7" Type="http://schemas.openxmlformats.org/officeDocument/2006/relationships/hyperlink" Target="http://scholar.google.com.au/citations?user=yOXsKpcAAAAJ&amp;hl=en&amp;pagesize=100&amp;sortby=pubdat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tinyurl.com/lu3y9yl" TargetMode="External"/><Relationship Id="rId5" Type="http://schemas.openxmlformats.org/officeDocument/2006/relationships/hyperlink" Target="http://www.orgs-evolution-knowledge.net/" TargetMode="External"/><Relationship Id="rId4" Type="http://schemas.openxmlformats.org/officeDocument/2006/relationships/hyperlink" Target="mailto:william-hall@bigpond.com"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10.wav" TargetMode="External"/><Relationship Id="rId5" Type="http://schemas.openxmlformats.org/officeDocument/2006/relationships/image" Target="../media/image10.pn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audio" Target="file:///C:\Users\Bill%20Hall\Videos\Human%20Origins%20Meetup%20series\Meetup%20Session%201%20Edit\Sound%20project%20files\Session%201%20Slide%2011.wav" TargetMode="External"/><Relationship Id="rId6" Type="http://schemas.openxmlformats.org/officeDocument/2006/relationships/image" Target="../media/image12.png"/><Relationship Id="rId5" Type="http://schemas.openxmlformats.org/officeDocument/2006/relationships/hyperlink" Target="https://www.dropbox.com/s/aslqm7lacgdu2x5/ApplicationHolyWarsCompressedDraft(13).pdf?dl=0" TargetMode="Externa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12.wav" TargetMode="Externa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audio" Target="file:///C:\Users\Bill%20Hall\Videos\Human%20Origins%20Meetup%20series\Meetup%20Session%201%20Edit\Sound%20project%20files\Session%201%20Slide%2013.wav" TargetMode="Externa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meetup.com/Melbourne-Human-Origins-Cognitive-Technologies-and-Futures/events/219282976/" TargetMode="External"/><Relationship Id="rId3" Type="http://schemas.openxmlformats.org/officeDocument/2006/relationships/notesSlide" Target="../notesSlides/notesSlide15.xml"/><Relationship Id="rId7" Type="http://schemas.openxmlformats.org/officeDocument/2006/relationships/hyperlink" Target="http://www.meetup.com/Melbourne-Human-Origins-Cognitive-Technologies-and-Futures/events/219272363/" TargetMode="Externa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15.wav" TargetMode="External"/><Relationship Id="rId6" Type="http://schemas.openxmlformats.org/officeDocument/2006/relationships/hyperlink" Target="http://www.meetup.com/Melbourne-Human-Origins-Cognitive-Technologies-and-Futures/events/219272409/" TargetMode="External"/><Relationship Id="rId5" Type="http://schemas.openxmlformats.org/officeDocument/2006/relationships/hyperlink" Target="http://www.meetup.com/Melbourne-Human-Origins-Cognitive-Technologies-and-Futures/events/219252709/" TargetMode="External"/><Relationship Id="rId4" Type="http://schemas.openxmlformats.org/officeDocument/2006/relationships/hyperlink" Target="http://www.meetup.com/Melbourne-Human-Origins-Cognitive-Technologies-and-Futures/events/219250413/" TargetMode="External"/><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28319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meetup.com/Melbourne-Human-Origins-Cognitive-Technologies-and-Futures/events/219285953/" TargetMode="External"/><Relationship Id="rId4" Type="http://schemas.openxmlformats.org/officeDocument/2006/relationships/hyperlink" Target="http://www.meetup.com/Melbourne-Human-Origins-Cognitive-Technologies-and-Futures/events/21928464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289066/" TargetMode="External"/><Relationship Id="rId2" Type="http://schemas.openxmlformats.org/officeDocument/2006/relationships/hyperlink" Target="http://www.meetup.com/Melbourne-Human-Origins-Cognitive-Technologies-and-Futures/events/219286325/" TargetMode="External"/><Relationship Id="rId1" Type="http://schemas.openxmlformats.org/officeDocument/2006/relationships/slideLayout" Target="../slideLayouts/slideLayout2.xml"/><Relationship Id="rId5" Type="http://schemas.openxmlformats.org/officeDocument/2006/relationships/hyperlink" Target="http://www.meetup.com/Melbourne-Human-Origins-Cognitive-Technologies-and-Futures/events/219292522/" TargetMode="External"/><Relationship Id="rId4" Type="http://schemas.openxmlformats.org/officeDocument/2006/relationships/hyperlink" Target="http://www.meetup.com/Melbourne-Human-Origins-Cognitive-Technologies-and-Futures/events/219290623/"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302040/" TargetMode="External"/><Relationship Id="rId2" Type="http://schemas.openxmlformats.org/officeDocument/2006/relationships/hyperlink" Target="http://www.meetup.com/Melbourne-Human-Origins-Cognitive-Technologies-and-Futures/events/219301283/" TargetMode="External"/><Relationship Id="rId1" Type="http://schemas.openxmlformats.org/officeDocument/2006/relationships/slideLayout" Target="../slideLayouts/slideLayout2.xml"/><Relationship Id="rId4" Type="http://schemas.openxmlformats.org/officeDocument/2006/relationships/hyperlink" Target="http://www.meetup.com/Melbourne-Human-Origins-Cognitive-Technologies-and-Futures/events/21930272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306828/" TargetMode="External"/><Relationship Id="rId2" Type="http://schemas.openxmlformats.org/officeDocument/2006/relationships/hyperlink" Target="http://www.meetup.com/Melbourne-Human-Origins-Cognitive-Technologies-and-Futures/events/219303719/" TargetMode="External"/><Relationship Id="rId1" Type="http://schemas.openxmlformats.org/officeDocument/2006/relationships/slideLayout" Target="../slideLayouts/slideLayout2.xml"/><Relationship Id="rId4" Type="http://schemas.openxmlformats.org/officeDocument/2006/relationships/hyperlink" Target="http://www.meetup.com/Melbourne-Human-Origins-Cognitive-Technologies-and-Futures/events/219308398/"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audio" Target="file:///C:\Users\Bill%20Hall\AppData\Local\Microsoft\Windows\Temporary%20Internet%20Files\Content.IE5\0OAHNRNJ\Session%25201%2520Slide%252002%5b1%5d.wav"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310664/" TargetMode="External"/><Relationship Id="rId2" Type="http://schemas.openxmlformats.org/officeDocument/2006/relationships/hyperlink" Target="http://www.meetup.com/Melbourne-Human-Origins-Cognitive-Technologies-and-Futures/events/219309276/" TargetMode="External"/><Relationship Id="rId1" Type="http://schemas.openxmlformats.org/officeDocument/2006/relationships/slideLayout" Target="../slideLayouts/slideLayout2.xml"/><Relationship Id="rId4" Type="http://schemas.openxmlformats.org/officeDocument/2006/relationships/hyperlink" Target="http://www.meetup.com/Melbourne-Human-Origins-Cognitive-Technologies-and-Futures/events/219310896/"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meetup.com/Melbourne-Human-Origins-Cognitive-Technologies-and-Futures/events/219311266/" TargetMode="External"/><Relationship Id="rId2" Type="http://schemas.openxmlformats.org/officeDocument/2006/relationships/hyperlink" Target="http://www.meetup.com/Melbourne-Human-Origins-Cognitive-Technologies-and-Futures/events/21931111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22.wav" TargetMode="External"/><Relationship Id="rId5" Type="http://schemas.openxmlformats.org/officeDocument/2006/relationships/image" Target="../media/image15.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3.wav"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4.wav"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5.wav"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6.wav" TargetMode="External"/><Relationship Id="rId5"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7.wav" TargetMode="External"/><Relationship Id="rId5" Type="http://schemas.openxmlformats.org/officeDocument/2006/relationships/image" Target="../media/image6.png"/><Relationship Id="rId4" Type="http://schemas.openxmlformats.org/officeDocument/2006/relationships/hyperlink" Target="https://web.archive.org/web/20131012054727/http:/www.nesys.com/midi/bwv578_4.mid"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8.wav" TargetMode="Externa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audio" Target="file:///C:\Users\Bill%20Hall\Videos\Human%20Origins%20Meetup%20series\Meetup%20Session%201%20Edit\Sound%20project%20files\Session%201%20Slide%2009.wav" TargetMode="External"/><Relationship Id="rId5" Type="http://schemas.openxmlformats.org/officeDocument/2006/relationships/image" Target="../media/image8.png"/><Relationship Id="rId4" Type="http://schemas.openxmlformats.org/officeDocument/2006/relationships/hyperlink" Target="http://en.wikipedia.org/wiki/Hypertex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494273" y="411983"/>
            <a:ext cx="8126081" cy="1690949"/>
          </a:xfrm>
          <a:solidFill>
            <a:schemeClr val="bg1">
              <a:alpha val="41176"/>
            </a:schemeClr>
          </a:solidFill>
        </p:spPr>
        <p:txBody>
          <a:bodyPr/>
          <a:lstStyle/>
          <a:p>
            <a:pPr eaLnBrk="1" hangingPunct="1"/>
            <a:r>
              <a:rPr lang="en-AU" dirty="0"/>
              <a:t>Introducing a </a:t>
            </a:r>
            <a:r>
              <a:rPr lang="en-AU" dirty="0" smtClean="0"/>
              <a:t>new way to explore the evolution of human technology, cognition and organizations</a:t>
            </a:r>
            <a:r>
              <a:rPr lang="en-US" altLang="en-US" sz="2000" dirty="0" smtClean="0">
                <a:ea typeface="Times New Roman" pitchFamily="18" charset="0"/>
                <a:cs typeface="Arial" charset="0"/>
              </a:rPr>
              <a:t/>
            </a:r>
            <a:br>
              <a:rPr lang="en-US" altLang="en-US" sz="2000" dirty="0" smtClean="0">
                <a:ea typeface="Times New Roman" pitchFamily="18" charset="0"/>
                <a:cs typeface="Arial" charset="0"/>
              </a:rPr>
            </a:br>
            <a:r>
              <a:rPr lang="en-US" altLang="en-US" sz="2000" dirty="0" smtClean="0">
                <a:ea typeface="Times New Roman" pitchFamily="18" charset="0"/>
                <a:cs typeface="Arial" charset="0"/>
              </a:rPr>
              <a:t/>
            </a:r>
            <a:br>
              <a:rPr lang="en-US" altLang="en-US" sz="2000" dirty="0" smtClean="0">
                <a:ea typeface="Times New Roman" pitchFamily="18" charset="0"/>
                <a:cs typeface="Arial" charset="0"/>
              </a:rPr>
            </a:br>
            <a:r>
              <a:rPr lang="en-US" altLang="en-US" sz="2000" i="1" dirty="0" smtClean="0">
                <a:ea typeface="Times New Roman" pitchFamily="18" charset="0"/>
                <a:cs typeface="Arial" charset="0"/>
              </a:rPr>
              <a:t>A Fugue on the Theory of Knowledge</a:t>
            </a:r>
            <a:r>
              <a:rPr lang="en-GB" altLang="en-US" sz="2000" dirty="0" smtClean="0"/>
              <a:t> </a:t>
            </a:r>
            <a:endParaRPr lang="en-US" altLang="en-US" dirty="0" smtClean="0"/>
          </a:p>
        </p:txBody>
      </p:sp>
      <p:sp>
        <p:nvSpPr>
          <p:cNvPr id="3075" name="Rectangle 3"/>
          <p:cNvSpPr>
            <a:spLocks noGrp="1" noChangeArrowheads="1"/>
          </p:cNvSpPr>
          <p:nvPr>
            <p:ph type="subTitle" idx="1"/>
          </p:nvPr>
        </p:nvSpPr>
        <p:spPr>
          <a:xfrm>
            <a:off x="4657725" y="2203451"/>
            <a:ext cx="4486275" cy="2127390"/>
          </a:xfrm>
          <a:noFill/>
        </p:spPr>
        <p:txBody>
          <a:bodyPr anchor="ctr"/>
          <a:lstStyle/>
          <a:p>
            <a:pPr eaLnBrk="1" hangingPunct="1"/>
            <a:r>
              <a:rPr lang="en-US" altLang="en-US" sz="1800" b="1" dirty="0" smtClean="0"/>
              <a:t>William P. Hall</a:t>
            </a:r>
            <a:endParaRPr lang="en-US" altLang="en-US" sz="1800" dirty="0" smtClean="0"/>
          </a:p>
          <a:p>
            <a:pPr eaLnBrk="1" hangingPunct="1"/>
            <a:r>
              <a:rPr lang="en-AU" altLang="en-US" sz="1400" dirty="0" smtClean="0"/>
              <a:t/>
            </a:r>
            <a:br>
              <a:rPr lang="en-AU" altLang="en-US" sz="1400" dirty="0" smtClean="0"/>
            </a:br>
            <a:r>
              <a:rPr lang="en-US" altLang="en-US" sz="1400" b="1" dirty="0" smtClean="0"/>
              <a:t>President</a:t>
            </a:r>
          </a:p>
          <a:p>
            <a:pPr eaLnBrk="1" hangingPunct="1">
              <a:lnSpc>
                <a:spcPct val="80000"/>
              </a:lnSpc>
            </a:pPr>
            <a:r>
              <a:rPr lang="en-US" altLang="en-US" sz="1400" dirty="0" err="1" smtClean="0"/>
              <a:t>Kororoit</a:t>
            </a:r>
            <a:r>
              <a:rPr lang="en-US" altLang="en-US" sz="1400" dirty="0" smtClean="0"/>
              <a:t> Institute Proponents and Supporters Assoc., Inc. - </a:t>
            </a:r>
            <a:r>
              <a:rPr lang="en-US" altLang="en-US" sz="1400" dirty="0" smtClean="0">
                <a:hlinkClick r:id="rId3"/>
              </a:rPr>
              <a:t>http://kororoit.org</a:t>
            </a:r>
            <a:endParaRPr lang="en-US" altLang="en-US" sz="1400" dirty="0" smtClean="0"/>
          </a:p>
          <a:p>
            <a:pPr eaLnBrk="1" hangingPunct="1">
              <a:lnSpc>
                <a:spcPct val="80000"/>
              </a:lnSpc>
            </a:pPr>
            <a:endParaRPr lang="en-US" altLang="en-US" sz="1400" dirty="0" smtClean="0"/>
          </a:p>
          <a:p>
            <a:pPr eaLnBrk="1" hangingPunct="1">
              <a:lnSpc>
                <a:spcPct val="80000"/>
              </a:lnSpc>
            </a:pPr>
            <a:r>
              <a:rPr lang="en-US" altLang="en-US" sz="1200" dirty="0" smtClean="0">
                <a:hlinkClick r:id="rId4"/>
              </a:rPr>
              <a:t>william-hall@bigpond.com</a:t>
            </a:r>
            <a:r>
              <a:rPr lang="en-US" altLang="en-US" sz="1200" dirty="0" smtClean="0"/>
              <a:t/>
            </a:r>
            <a:br>
              <a:rPr lang="en-US" altLang="en-US" sz="1200" dirty="0" smtClean="0"/>
            </a:br>
            <a:r>
              <a:rPr lang="en-US" altLang="en-US" sz="1200" dirty="0" smtClean="0">
                <a:hlinkClick r:id="rId5"/>
              </a:rPr>
              <a:t>http://www.orgs-evolution-knowledge.net</a:t>
            </a:r>
            <a:endParaRPr lang="en-US" altLang="en-US" sz="1200" dirty="0" smtClean="0"/>
          </a:p>
        </p:txBody>
      </p:sp>
      <p:sp>
        <p:nvSpPr>
          <p:cNvPr id="3076" name="Text Box 4"/>
          <p:cNvSpPr txBox="1">
            <a:spLocks noChangeArrowheads="1"/>
          </p:cNvSpPr>
          <p:nvPr/>
        </p:nvSpPr>
        <p:spPr bwMode="auto">
          <a:xfrm>
            <a:off x="4611688" y="5426075"/>
            <a:ext cx="4532312" cy="13419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pPr fontAlgn="base">
              <a:lnSpc>
                <a:spcPct val="80000"/>
              </a:lnSpc>
              <a:spcBef>
                <a:spcPct val="20000"/>
              </a:spcBef>
              <a:spcAft>
                <a:spcPct val="0"/>
              </a:spcAft>
              <a:buClr>
                <a:srgbClr val="003366"/>
              </a:buClr>
              <a:buSzPct val="75000"/>
              <a:buFont typeface="Wingdings" pitchFamily="2" charset="2"/>
              <a:buNone/>
            </a:pPr>
            <a:r>
              <a:rPr lang="en-US" altLang="en-US" sz="1600" i="0" dirty="0">
                <a:solidFill>
                  <a:srgbClr val="CC0000"/>
                </a:solidFill>
              </a:rPr>
              <a:t>Download full presentation </a:t>
            </a:r>
            <a:r>
              <a:rPr lang="en-US" altLang="en-US" sz="1600" i="0" dirty="0" smtClean="0">
                <a:solidFill>
                  <a:srgbClr val="CC0000"/>
                </a:solidFill>
              </a:rPr>
              <a:t>from</a:t>
            </a:r>
          </a:p>
          <a:p>
            <a:pPr fontAlgn="base">
              <a:lnSpc>
                <a:spcPct val="80000"/>
              </a:lnSpc>
              <a:spcBef>
                <a:spcPct val="20000"/>
              </a:spcBef>
              <a:spcAft>
                <a:spcPct val="0"/>
              </a:spcAft>
              <a:buClr>
                <a:srgbClr val="003366"/>
              </a:buClr>
              <a:buSzPct val="75000"/>
              <a:buFont typeface="Wingdings" pitchFamily="2" charset="2"/>
              <a:buNone/>
            </a:pPr>
            <a:r>
              <a:rPr lang="en-AU" sz="1600" b="1" i="0" dirty="0" smtClean="0">
                <a:hlinkClick r:id="rId6"/>
              </a:rPr>
              <a:t>http://tinyurl.com/lu3y9yl</a:t>
            </a:r>
            <a:endParaRPr lang="en-US" altLang="en-US" sz="1600" b="1" i="0" dirty="0">
              <a:solidFill>
                <a:srgbClr val="CC0000"/>
              </a:solidFill>
            </a:endParaRPr>
          </a:p>
          <a:p>
            <a:pPr fontAlgn="base">
              <a:lnSpc>
                <a:spcPct val="80000"/>
              </a:lnSpc>
              <a:spcBef>
                <a:spcPct val="20000"/>
              </a:spcBef>
              <a:spcAft>
                <a:spcPct val="0"/>
              </a:spcAft>
              <a:buClr>
                <a:srgbClr val="003366"/>
              </a:buClr>
              <a:buSzPct val="75000"/>
              <a:buFont typeface="Wingdings" pitchFamily="2" charset="2"/>
              <a:buNone/>
            </a:pPr>
            <a:endParaRPr lang="en-US" altLang="en-US" sz="1600" b="1" i="0" dirty="0">
              <a:solidFill>
                <a:srgbClr val="CC0000"/>
              </a:solidFill>
            </a:endParaRPr>
          </a:p>
          <a:p>
            <a:pPr fontAlgn="base">
              <a:lnSpc>
                <a:spcPct val="80000"/>
              </a:lnSpc>
              <a:spcBef>
                <a:spcPct val="20000"/>
              </a:spcBef>
              <a:spcAft>
                <a:spcPct val="0"/>
              </a:spcAft>
              <a:buClr>
                <a:srgbClr val="003366"/>
              </a:buClr>
              <a:buSzPct val="75000"/>
              <a:buFont typeface="Wingdings" pitchFamily="2" charset="2"/>
              <a:buNone/>
            </a:pPr>
            <a:r>
              <a:rPr lang="en-US" altLang="en-US" sz="1400" i="0" dirty="0">
                <a:solidFill>
                  <a:srgbClr val="CC0000"/>
                </a:solidFill>
              </a:rPr>
              <a:t>Access my research papers supporting the book from </a:t>
            </a:r>
            <a:br>
              <a:rPr lang="en-US" altLang="en-US" sz="1400" i="0" dirty="0">
                <a:solidFill>
                  <a:srgbClr val="CC0000"/>
                </a:solidFill>
              </a:rPr>
            </a:br>
            <a:r>
              <a:rPr lang="en-US" altLang="en-US" sz="1400" i="0" dirty="0">
                <a:solidFill>
                  <a:srgbClr val="CC0000"/>
                </a:solidFill>
                <a:hlinkClick r:id="rId7"/>
              </a:rPr>
              <a:t>Google Citations</a:t>
            </a:r>
            <a:endParaRPr lang="en-US" altLang="en-US" sz="1400" i="0" dirty="0">
              <a:solidFill>
                <a:srgbClr val="CC0000"/>
              </a:solidFill>
            </a:endParaRPr>
          </a:p>
        </p:txBody>
      </p:sp>
      <p:sp>
        <p:nvSpPr>
          <p:cNvPr id="3080" name="Text Box 8"/>
          <p:cNvSpPr txBox="1">
            <a:spLocks noChangeArrowheads="1"/>
          </p:cNvSpPr>
          <p:nvPr/>
        </p:nvSpPr>
        <p:spPr bwMode="auto">
          <a:xfrm>
            <a:off x="4859338" y="4943475"/>
            <a:ext cx="1841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pPr eaLnBrk="0" fontAlgn="base" hangingPunct="0">
              <a:spcBef>
                <a:spcPct val="0"/>
              </a:spcBef>
              <a:spcAft>
                <a:spcPct val="0"/>
              </a:spcAft>
            </a:pPr>
            <a:endParaRPr lang="en-US" altLang="en-US">
              <a:solidFill>
                <a:srgbClr val="FFFFFF"/>
              </a:solidFill>
            </a:endParaRPr>
          </a:p>
        </p:txBody>
      </p:sp>
    </p:spTree>
    <p:extLst>
      <p:ext uri="{BB962C8B-B14F-4D97-AF65-F5344CB8AC3E}">
        <p14:creationId xmlns:p14="http://schemas.microsoft.com/office/powerpoint/2010/main" xmlns="" val="2304904956"/>
      </p:ext>
    </p:extLst>
  </p:cSld>
  <p:clrMapOvr>
    <a:masterClrMapping/>
  </p:clrMapOvr>
  <p:transition advTm="74616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A9B7D832-7848-4943-ABC7-386569C148BA}" type="slidenum">
              <a:rPr lang="en-US" altLang="en-US" sz="2000" i="0">
                <a:solidFill>
                  <a:srgbClr val="FFFFFF"/>
                </a:solidFill>
              </a:rPr>
              <a:pPr/>
              <a:t>10</a:t>
            </a:fld>
            <a:endParaRPr lang="en-US" altLang="en-US" sz="2000" i="0">
              <a:solidFill>
                <a:srgbClr val="FFFFFF"/>
              </a:solidFill>
            </a:endParaRPr>
          </a:p>
        </p:txBody>
      </p:sp>
      <p:pic>
        <p:nvPicPr>
          <p:cNvPr id="6147" name="Picture 77" descr="NavigatingWanderngPath"/>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55663" y="1531938"/>
            <a:ext cx="8286750" cy="5324475"/>
          </a:xfrm>
          <a:prstGeom prst="rect">
            <a:avLst/>
          </a:prstGeom>
          <a:solidFill>
            <a:schemeClr val="bg1"/>
          </a:solidFill>
          <a:ln>
            <a:noFill/>
          </a:ln>
          <a:extLst/>
        </p:spPr>
      </p:pic>
      <p:sp>
        <p:nvSpPr>
          <p:cNvPr id="6148" name="AutoShape 2"/>
          <p:cNvSpPr>
            <a:spLocks noGrp="1" noChangeArrowheads="1"/>
          </p:cNvSpPr>
          <p:nvPr>
            <p:ph type="title"/>
          </p:nvPr>
        </p:nvSpPr>
        <p:spPr/>
        <p:txBody>
          <a:bodyPr/>
          <a:lstStyle/>
          <a:p>
            <a:pPr algn="ctr" eaLnBrk="1" hangingPunct="1"/>
            <a:r>
              <a:rPr lang="en-US" altLang="en-US" sz="2400" smtClean="0"/>
              <a:t>Hypertextually navigating the landscape of the </a:t>
            </a:r>
            <a:br>
              <a:rPr lang="en-US" altLang="en-US" sz="2400" smtClean="0"/>
            </a:br>
            <a:r>
              <a:rPr lang="en-US" altLang="en-US" sz="2400" smtClean="0"/>
              <a:t>web of knowledge</a:t>
            </a:r>
          </a:p>
        </p:txBody>
      </p:sp>
      <p:sp>
        <p:nvSpPr>
          <p:cNvPr id="6149" name="Rectangle 71"/>
          <p:cNvSpPr>
            <a:spLocks noGrp="1" noChangeArrowheads="1"/>
          </p:cNvSpPr>
          <p:nvPr>
            <p:ph type="body" idx="1"/>
          </p:nvPr>
        </p:nvSpPr>
        <p:spPr>
          <a:xfrm>
            <a:off x="838200" y="1438275"/>
            <a:ext cx="8305800" cy="5267325"/>
          </a:xfrm>
        </p:spPr>
        <p:txBody>
          <a:bodyPr/>
          <a:lstStyle/>
          <a:p>
            <a:pPr eaLnBrk="1" hangingPunct="1"/>
            <a:r>
              <a:rPr lang="en-US" altLang="en-US" sz="1600" dirty="0" smtClean="0"/>
              <a:t>Paradigms are </a:t>
            </a:r>
            <a:r>
              <a:rPr lang="en-US" altLang="en-US" sz="1600" b="1" dirty="0" smtClean="0">
                <a:solidFill>
                  <a:srgbClr val="CC3300"/>
                </a:solidFill>
              </a:rPr>
              <a:t>attractor basins</a:t>
            </a:r>
            <a:r>
              <a:rPr lang="en-US" altLang="en-US" sz="1600" dirty="0" smtClean="0"/>
              <a:t> in the </a:t>
            </a:r>
            <a:r>
              <a:rPr lang="en-US" altLang="en-US" sz="1600" b="1" dirty="0" smtClean="0">
                <a:solidFill>
                  <a:srgbClr val="CC3300"/>
                </a:solidFill>
              </a:rPr>
              <a:t>topography of the global web of knowledge</a:t>
            </a:r>
          </a:p>
          <a:p>
            <a:pPr eaLnBrk="1" hangingPunct="1"/>
            <a:r>
              <a:rPr lang="en-US" altLang="en-US" sz="1600" dirty="0" smtClean="0"/>
              <a:t>Links to the web access knowledge objects that help us cross </a:t>
            </a:r>
            <a:br>
              <a:rPr lang="en-US" altLang="en-US" sz="1600" dirty="0" smtClean="0"/>
            </a:br>
            <a:r>
              <a:rPr lang="en-US" altLang="en-US" sz="1600" dirty="0" smtClean="0"/>
              <a:t>paradigm boundaries towards unification</a:t>
            </a:r>
          </a:p>
        </p:txBody>
      </p:sp>
      <p:pic>
        <p:nvPicPr>
          <p:cNvPr id="8" name="Session 1 Slide 10.wav">
            <a:hlinkClick r:id="" action="ppaction://media"/>
          </p:cNvPr>
          <p:cNvPicPr>
            <a:picLocks noRot="1" noChangeAspect="1"/>
          </p:cNvPicPr>
          <p:nvPr>
            <a:audioFile r:link="rId1"/>
          </p:nvPr>
        </p:nvPicPr>
        <p:blipFill>
          <a:blip r:embed="rId5" cstate="print"/>
          <a:stretch>
            <a:fillRect/>
          </a:stretch>
        </p:blipFill>
        <p:spPr>
          <a:xfrm>
            <a:off x="8523313" y="0"/>
            <a:ext cx="620688" cy="620688"/>
          </a:xfrm>
          <a:prstGeom prst="rect">
            <a:avLst/>
          </a:prstGeom>
        </p:spPr>
      </p:pic>
    </p:spTree>
    <p:extLst>
      <p:ext uri="{BB962C8B-B14F-4D97-AF65-F5344CB8AC3E}">
        <p14:creationId xmlns:p14="http://schemas.microsoft.com/office/powerpoint/2010/main" xmlns="" val="3994391138"/>
      </p:ext>
    </p:extLst>
  </p:cSld>
  <p:clrMapOvr>
    <a:masterClrMapping/>
  </p:clrMapOvr>
  <p:transition advTm="2082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7942"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US" sz="2400" dirty="0" smtClean="0"/>
              <a:t>The central thread of the fugue is semi-recursive, forming a knowledge spiral</a:t>
            </a:r>
            <a:endParaRPr lang="en-US" sz="2400" dirty="0"/>
          </a:p>
        </p:txBody>
      </p:sp>
      <p:pic>
        <p:nvPicPr>
          <p:cNvPr id="5" name="Content Placeholder 4"/>
          <p:cNvPicPr>
            <a:picLocks noGrp="1" noChangeAspect="1"/>
          </p:cNvPicPr>
          <p:nvPr>
            <p:ph sz="half" idx="1"/>
          </p:nvPr>
        </p:nvPicPr>
        <p:blipFill>
          <a:blip r:embed="rId4" cstate="print">
            <a:extLst>
              <a:ext uri="{28A0092B-C50C-407E-A947-70E740481C1C}">
                <a14:useLocalDpi xmlns:a14="http://schemas.microsoft.com/office/drawing/2010/main" xmlns="" val="0"/>
              </a:ext>
            </a:extLst>
          </a:blip>
          <a:stretch>
            <a:fillRect/>
          </a:stretch>
        </p:blipFill>
        <p:spPr>
          <a:xfrm>
            <a:off x="1187624" y="2276872"/>
            <a:ext cx="7622232" cy="4217669"/>
          </a:xfrm>
        </p:spPr>
      </p:pic>
      <p:sp>
        <p:nvSpPr>
          <p:cNvPr id="6" name="Content Placeholder 5"/>
          <p:cNvSpPr>
            <a:spLocks noGrp="1"/>
          </p:cNvSpPr>
          <p:nvPr>
            <p:ph sz="half" idx="2"/>
          </p:nvPr>
        </p:nvSpPr>
        <p:spPr>
          <a:xfrm>
            <a:off x="971600" y="1412777"/>
            <a:ext cx="8064896" cy="864096"/>
          </a:xfrm>
        </p:spPr>
        <p:txBody>
          <a:bodyPr/>
          <a:lstStyle/>
          <a:p>
            <a:r>
              <a:rPr lang="en-US" sz="2000" dirty="0" smtClean="0"/>
              <a:t>The figure is explained in the topic on </a:t>
            </a:r>
            <a:r>
              <a:rPr lang="en-US" sz="2000" i="1" dirty="0" err="1" smtClean="0"/>
              <a:t>autopoiesis</a:t>
            </a:r>
            <a:r>
              <a:rPr lang="en-US" sz="2000" dirty="0" smtClean="0"/>
              <a:t> </a:t>
            </a:r>
            <a:r>
              <a:rPr lang="en-US" sz="2000" dirty="0" smtClean="0">
                <a:hlinkClick r:id="rId5"/>
              </a:rPr>
              <a:t>in the book</a:t>
            </a:r>
            <a:r>
              <a:rPr lang="en-US" sz="2000" dirty="0" smtClean="0"/>
              <a:t> [Contents: Interlude / What is life / </a:t>
            </a:r>
            <a:r>
              <a:rPr lang="en-US" sz="2000" dirty="0" err="1" smtClean="0"/>
              <a:t>Autopoiesis</a:t>
            </a:r>
            <a:r>
              <a:rPr lang="en-US" sz="2000" dirty="0" smtClean="0"/>
              <a:t> ]</a:t>
            </a:r>
            <a:endParaRPr lang="en-US" sz="20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11</a:t>
            </a:fld>
            <a:endParaRPr lang="en-US">
              <a:solidFill>
                <a:srgbClr val="FFFFFF"/>
              </a:solidFill>
            </a:endParaRPr>
          </a:p>
        </p:txBody>
      </p:sp>
      <p:pic>
        <p:nvPicPr>
          <p:cNvPr id="7" name="Session 1 Slide 11.wav">
            <a:hlinkClick r:id="" action="ppaction://media"/>
          </p:cNvPr>
          <p:cNvPicPr>
            <a:picLocks noRot="1" noChangeAspect="1"/>
          </p:cNvPicPr>
          <p:nvPr>
            <a:audioFile r:link="rId1"/>
          </p:nvPr>
        </p:nvPicPr>
        <p:blipFill>
          <a:blip r:embed="rId6" cstate="print"/>
          <a:stretch>
            <a:fillRect/>
          </a:stretch>
        </p:blipFill>
        <p:spPr>
          <a:xfrm>
            <a:off x="8523313" y="0"/>
            <a:ext cx="620688" cy="620688"/>
          </a:xfrm>
          <a:prstGeom prst="rect">
            <a:avLst/>
          </a:prstGeom>
        </p:spPr>
      </p:pic>
    </p:spTree>
    <p:extLst>
      <p:ext uri="{BB962C8B-B14F-4D97-AF65-F5344CB8AC3E}">
        <p14:creationId xmlns:p14="http://schemas.microsoft.com/office/powerpoint/2010/main" xmlns="" val="3569621314"/>
      </p:ext>
    </p:extLst>
  </p:cSld>
  <p:clrMapOvr>
    <a:masterClrMapping/>
  </p:clrMapOvr>
  <p:transition advTm="2021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198"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AF12DD05-7B7A-440E-927F-A034EEC6C50A}" type="slidenum">
              <a:rPr lang="en-US" altLang="en-US" sz="2000" i="0">
                <a:solidFill>
                  <a:srgbClr val="FFFFFF"/>
                </a:solidFill>
              </a:rPr>
              <a:pPr/>
              <a:t>12</a:t>
            </a:fld>
            <a:endParaRPr lang="en-US" altLang="en-US" sz="2000" i="0">
              <a:solidFill>
                <a:srgbClr val="FFFFFF"/>
              </a:solidFill>
            </a:endParaRPr>
          </a:p>
        </p:txBody>
      </p:sp>
      <p:sp>
        <p:nvSpPr>
          <p:cNvPr id="8195" name="AutoShape 2"/>
          <p:cNvSpPr>
            <a:spLocks noGrp="1" noChangeArrowheads="1"/>
          </p:cNvSpPr>
          <p:nvPr>
            <p:ph type="title"/>
          </p:nvPr>
        </p:nvSpPr>
        <p:spPr/>
        <p:txBody>
          <a:bodyPr/>
          <a:lstStyle/>
          <a:p>
            <a:pPr algn="ctr" eaLnBrk="1" hangingPunct="1"/>
            <a:r>
              <a:rPr lang="en-US" altLang="en-US" sz="2800" smtClean="0"/>
              <a:t>History of the writing</a:t>
            </a:r>
          </a:p>
        </p:txBody>
      </p:sp>
      <p:sp>
        <p:nvSpPr>
          <p:cNvPr id="8196" name="Rectangle 3"/>
          <p:cNvSpPr>
            <a:spLocks noGrp="1" noChangeArrowheads="1"/>
          </p:cNvSpPr>
          <p:nvPr>
            <p:ph type="body" idx="1"/>
          </p:nvPr>
        </p:nvSpPr>
        <p:spPr>
          <a:xfrm>
            <a:off x="838200" y="1438275"/>
            <a:ext cx="8305800" cy="5419725"/>
          </a:xfrm>
        </p:spPr>
        <p:txBody>
          <a:bodyPr/>
          <a:lstStyle/>
          <a:p>
            <a:pPr eaLnBrk="1" hangingPunct="1">
              <a:lnSpc>
                <a:spcPct val="80000"/>
              </a:lnSpc>
            </a:pPr>
            <a:r>
              <a:rPr lang="en-US" altLang="en-US" sz="1800" dirty="0" smtClean="0"/>
              <a:t>Started serious work at </a:t>
            </a:r>
            <a:r>
              <a:rPr lang="en-US" altLang="en-US" sz="1800" dirty="0" err="1" smtClean="0"/>
              <a:t>Tenix</a:t>
            </a:r>
            <a:r>
              <a:rPr lang="en-US" altLang="en-US" sz="1800" dirty="0" smtClean="0"/>
              <a:t> </a:t>
            </a:r>
            <a:r>
              <a:rPr lang="en-US" altLang="en-US" sz="1800" dirty="0" err="1" smtClean="0"/>
              <a:t>Defence</a:t>
            </a:r>
            <a:r>
              <a:rPr lang="en-US" altLang="en-US" sz="1800" dirty="0" smtClean="0"/>
              <a:t> ~ Jan. 2001</a:t>
            </a:r>
          </a:p>
          <a:p>
            <a:pPr lvl="1" eaLnBrk="1" hangingPunct="1">
              <a:lnSpc>
                <a:spcPct val="80000"/>
              </a:lnSpc>
            </a:pPr>
            <a:r>
              <a:rPr lang="en-US" altLang="en-US" sz="1600" dirty="0" smtClean="0"/>
              <a:t>stimulated by a holy war in the technical writing community over the use of conventional paper-based word processing applications versus the newer semantically structured authoring environments based on SGML and XML</a:t>
            </a:r>
          </a:p>
          <a:p>
            <a:pPr eaLnBrk="1" hangingPunct="1">
              <a:lnSpc>
                <a:spcPct val="80000"/>
              </a:lnSpc>
            </a:pPr>
            <a:r>
              <a:rPr lang="en-US" altLang="en-US" sz="1800" dirty="0" smtClean="0"/>
              <a:t>Working in industry I had no practical access to an academic library</a:t>
            </a:r>
          </a:p>
          <a:p>
            <a:pPr lvl="1" eaLnBrk="1" hangingPunct="1">
              <a:lnSpc>
                <a:spcPct val="80000"/>
              </a:lnSpc>
            </a:pPr>
            <a:r>
              <a:rPr lang="en-US" altLang="en-US" sz="1600" dirty="0" smtClean="0"/>
              <a:t>A structure of Subject, Counter Subject and </a:t>
            </a:r>
            <a:r>
              <a:rPr lang="en-US" altLang="en-US" sz="1600" dirty="0"/>
              <a:t>4</a:t>
            </a:r>
            <a:r>
              <a:rPr lang="en-US" altLang="en-US" sz="1600" dirty="0" smtClean="0"/>
              <a:t> Episodes established early</a:t>
            </a:r>
          </a:p>
          <a:p>
            <a:pPr lvl="1" eaLnBrk="1" hangingPunct="1">
              <a:lnSpc>
                <a:spcPct val="80000"/>
              </a:lnSpc>
            </a:pPr>
            <a:r>
              <a:rPr lang="en-US" altLang="en-US" sz="1600" dirty="0" smtClean="0"/>
              <a:t>Concept was to link and distill freely available knowledge on the Web</a:t>
            </a:r>
          </a:p>
          <a:p>
            <a:pPr lvl="1" eaLnBrk="1" hangingPunct="1">
              <a:lnSpc>
                <a:spcPct val="80000"/>
              </a:lnSpc>
            </a:pPr>
            <a:r>
              <a:rPr lang="en-US" altLang="en-US" sz="1600" dirty="0" smtClean="0"/>
              <a:t>Worked very well for first three Episodes</a:t>
            </a:r>
          </a:p>
          <a:p>
            <a:pPr lvl="1" eaLnBrk="1" hangingPunct="1">
              <a:lnSpc>
                <a:spcPct val="80000"/>
              </a:lnSpc>
            </a:pPr>
            <a:r>
              <a:rPr lang="en-US" altLang="en-US" sz="1600" dirty="0" smtClean="0"/>
              <a:t>Took extended leave 2001-2002 for heavy-duty writing</a:t>
            </a:r>
          </a:p>
          <a:p>
            <a:pPr lvl="2" eaLnBrk="1" hangingPunct="1">
              <a:lnSpc>
                <a:spcPct val="80000"/>
              </a:lnSpc>
            </a:pPr>
            <a:r>
              <a:rPr lang="en-US" altLang="en-US" sz="1400" dirty="0" smtClean="0"/>
              <a:t>First three episodes flowed easily</a:t>
            </a:r>
          </a:p>
          <a:p>
            <a:pPr lvl="2" eaLnBrk="1" hangingPunct="1">
              <a:lnSpc>
                <a:spcPct val="80000"/>
              </a:lnSpc>
            </a:pPr>
            <a:r>
              <a:rPr lang="en-US" altLang="en-US" sz="1400" dirty="0" smtClean="0"/>
              <a:t>In Episode 4 I could not reconcile my understanding of </a:t>
            </a:r>
            <a:r>
              <a:rPr lang="en-US" altLang="en-US" sz="1400" dirty="0" err="1" smtClean="0"/>
              <a:t>Tenix</a:t>
            </a:r>
            <a:r>
              <a:rPr lang="en-US" altLang="en-US" sz="1400" dirty="0" smtClean="0"/>
              <a:t> with web-accessible literature on knowledge management or organization theory</a:t>
            </a:r>
          </a:p>
          <a:p>
            <a:pPr lvl="2" eaLnBrk="1" hangingPunct="1">
              <a:lnSpc>
                <a:spcPct val="80000"/>
              </a:lnSpc>
            </a:pPr>
            <a:r>
              <a:rPr lang="en-US" altLang="en-US" sz="1400" dirty="0" smtClean="0"/>
              <a:t>I could not resolve this without access to academic thinking and research libraries</a:t>
            </a:r>
          </a:p>
          <a:p>
            <a:pPr eaLnBrk="1" hangingPunct="1">
              <a:lnSpc>
                <a:spcPct val="80000"/>
              </a:lnSpc>
            </a:pPr>
            <a:r>
              <a:rPr lang="en-US" altLang="en-US" sz="1800" dirty="0" smtClean="0"/>
              <a:t>Hon fellowships</a:t>
            </a:r>
          </a:p>
          <a:p>
            <a:pPr lvl="1" eaLnBrk="1" hangingPunct="1">
              <a:lnSpc>
                <a:spcPct val="80000"/>
              </a:lnSpc>
            </a:pPr>
            <a:r>
              <a:rPr lang="en-US" altLang="en-US" sz="1600" dirty="0" smtClean="0"/>
              <a:t>Research to develop a unified theory of organizational knowledge</a:t>
            </a:r>
          </a:p>
          <a:p>
            <a:pPr lvl="1" eaLnBrk="1" hangingPunct="1">
              <a:lnSpc>
                <a:spcPct val="80000"/>
              </a:lnSpc>
            </a:pPr>
            <a:r>
              <a:rPr lang="en-US" altLang="en-US" sz="1600" dirty="0" err="1" smtClean="0"/>
              <a:t>Monash</a:t>
            </a:r>
            <a:r>
              <a:rPr lang="en-US" altLang="en-US" sz="1600" dirty="0" smtClean="0"/>
              <a:t> 2002-2005 (1 day/week at </a:t>
            </a:r>
            <a:r>
              <a:rPr lang="en-US" altLang="en-US" sz="1600" dirty="0" err="1" smtClean="0"/>
              <a:t>Monash</a:t>
            </a:r>
            <a:r>
              <a:rPr lang="en-US" altLang="en-US" sz="1600" dirty="0" smtClean="0"/>
              <a:t> in 2003 on </a:t>
            </a:r>
            <a:r>
              <a:rPr lang="en-US" altLang="en-US" sz="1600" dirty="0" err="1" smtClean="0"/>
              <a:t>Tenix</a:t>
            </a:r>
            <a:r>
              <a:rPr lang="en-US" altLang="en-US" sz="1600" dirty="0" smtClean="0"/>
              <a:t> time)</a:t>
            </a:r>
          </a:p>
          <a:p>
            <a:pPr lvl="1" eaLnBrk="1" hangingPunct="1">
              <a:lnSpc>
                <a:spcPct val="80000"/>
              </a:lnSpc>
            </a:pPr>
            <a:r>
              <a:rPr lang="en-US" altLang="en-US" sz="1600" dirty="0" err="1" smtClean="0"/>
              <a:t>UoM</a:t>
            </a:r>
            <a:r>
              <a:rPr lang="en-US" altLang="en-US" sz="1600" dirty="0" smtClean="0"/>
              <a:t> 2005- (helped establish TOMOK, Melbourne Emergence, KIPSA)</a:t>
            </a:r>
          </a:p>
          <a:p>
            <a:pPr lvl="1" eaLnBrk="1" hangingPunct="1">
              <a:lnSpc>
                <a:spcPct val="80000"/>
              </a:lnSpc>
            </a:pPr>
            <a:r>
              <a:rPr lang="en-US" altLang="en-US" sz="1600" dirty="0" smtClean="0"/>
              <a:t>Retired </a:t>
            </a:r>
            <a:r>
              <a:rPr lang="en-US" altLang="en-US" sz="1600" dirty="0" err="1" smtClean="0"/>
              <a:t>Tenix</a:t>
            </a:r>
            <a:r>
              <a:rPr lang="en-US" altLang="en-US" sz="1600" dirty="0" smtClean="0"/>
              <a:t> mid 2007</a:t>
            </a:r>
          </a:p>
          <a:p>
            <a:pPr lvl="1" eaLnBrk="1" hangingPunct="1">
              <a:lnSpc>
                <a:spcPct val="80000"/>
              </a:lnSpc>
            </a:pPr>
            <a:r>
              <a:rPr lang="en-US" altLang="en-US" sz="1600" dirty="0" smtClean="0"/>
              <a:t>Many publications as I explored the theory and practice of organizational knowledge</a:t>
            </a:r>
          </a:p>
          <a:p>
            <a:pPr eaLnBrk="1" hangingPunct="1">
              <a:lnSpc>
                <a:spcPct val="80000"/>
              </a:lnSpc>
            </a:pPr>
            <a:r>
              <a:rPr lang="en-US" altLang="en-US" sz="1800" dirty="0" smtClean="0"/>
              <a:t>By 2009 I understood the theory well enough to return to working on the book directly</a:t>
            </a:r>
          </a:p>
        </p:txBody>
      </p:sp>
      <p:pic>
        <p:nvPicPr>
          <p:cNvPr id="6" name="Session 1 Slide 12.wav">
            <a:hlinkClick r:id="" action="ppaction://media"/>
          </p:cNvPr>
          <p:cNvPicPr>
            <a:picLocks noRot="1" noChangeAspect="1"/>
          </p:cNvPicPr>
          <p:nvPr>
            <a:audioFile r:link="rId1"/>
          </p:nvPr>
        </p:nvPicPr>
        <p:blipFill>
          <a:blip r:embed="rId4" cstate="print"/>
          <a:stretch>
            <a:fillRect/>
          </a:stretch>
        </p:blipFill>
        <p:spPr>
          <a:xfrm>
            <a:off x="8451305" y="0"/>
            <a:ext cx="692696" cy="692696"/>
          </a:xfrm>
          <a:prstGeom prst="rect">
            <a:avLst/>
          </a:prstGeom>
        </p:spPr>
      </p:pic>
    </p:spTree>
    <p:extLst>
      <p:ext uri="{BB962C8B-B14F-4D97-AF65-F5344CB8AC3E}">
        <p14:creationId xmlns:p14="http://schemas.microsoft.com/office/powerpoint/2010/main" xmlns="" val="2920692665"/>
      </p:ext>
    </p:extLst>
  </p:cSld>
  <p:clrMapOvr>
    <a:masterClrMapping/>
  </p:clrMapOvr>
  <p:transition advTm="2362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9768"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ctrTitle"/>
          </p:nvPr>
        </p:nvSpPr>
        <p:spPr>
          <a:xfrm>
            <a:off x="4619625" y="1524000"/>
            <a:ext cx="4381500" cy="2219325"/>
          </a:xfrm>
          <a:solidFill>
            <a:schemeClr val="bg1">
              <a:alpha val="41176"/>
            </a:schemeClr>
          </a:solidFill>
        </p:spPr>
        <p:txBody>
          <a:bodyPr/>
          <a:lstStyle/>
          <a:p>
            <a:pPr eaLnBrk="1" hangingPunct="1"/>
            <a:r>
              <a:rPr lang="en-US" altLang="en-US" sz="2800" dirty="0" smtClean="0"/>
              <a:t>Outline of the </a:t>
            </a:r>
            <a:r>
              <a:rPr lang="en-US" altLang="en-US" sz="2800" dirty="0" err="1" smtClean="0"/>
              <a:t>Meetup</a:t>
            </a:r>
            <a:r>
              <a:rPr lang="en-US" altLang="en-US" sz="2800" dirty="0" smtClean="0"/>
              <a:t> Project</a:t>
            </a:r>
            <a:endParaRPr lang="en-US" altLang="en-US" dirty="0" smtClean="0"/>
          </a:p>
        </p:txBody>
      </p:sp>
      <p:pic>
        <p:nvPicPr>
          <p:cNvPr id="4" name="Session 1 Slide 13.wav">
            <a:hlinkClick r:id="" action="ppaction://media"/>
          </p:cNvPr>
          <p:cNvPicPr>
            <a:picLocks noRot="1" noChangeAspect="1"/>
          </p:cNvPicPr>
          <p:nvPr>
            <a:audioFile r:link="rId1"/>
          </p:nvPr>
        </p:nvPicPr>
        <p:blipFill>
          <a:blip r:embed="rId4" cstate="print"/>
          <a:stretch>
            <a:fillRect/>
          </a:stretch>
        </p:blipFill>
        <p:spPr>
          <a:xfrm>
            <a:off x="8379297" y="0"/>
            <a:ext cx="764704" cy="764704"/>
          </a:xfrm>
          <a:prstGeom prst="rect">
            <a:avLst/>
          </a:prstGeom>
        </p:spPr>
      </p:pic>
    </p:spTree>
    <p:extLst>
      <p:ext uri="{BB962C8B-B14F-4D97-AF65-F5344CB8AC3E}">
        <p14:creationId xmlns:p14="http://schemas.microsoft.com/office/powerpoint/2010/main" xmlns="" val="1764458459"/>
      </p:ext>
    </p:extLst>
  </p:cSld>
  <p:clrMapOvr>
    <a:masterClrMapping/>
  </p:clrMapOvr>
  <p:transition advTm="66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1973"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D8E79157-BB3C-475A-A17A-CCB1D264A4DC}" type="slidenum">
              <a:rPr lang="en-US" altLang="en-US" sz="2000" i="0">
                <a:solidFill>
                  <a:srgbClr val="FFFFFF"/>
                </a:solidFill>
              </a:rPr>
              <a:pPr/>
              <a:t>14</a:t>
            </a:fld>
            <a:endParaRPr lang="en-US" altLang="en-US" sz="2000" i="0">
              <a:solidFill>
                <a:srgbClr val="FFFFFF"/>
              </a:solidFill>
            </a:endParaRPr>
          </a:p>
        </p:txBody>
      </p:sp>
      <p:sp>
        <p:nvSpPr>
          <p:cNvPr id="9219" name="AutoShape 2"/>
          <p:cNvSpPr>
            <a:spLocks noGrp="1" noChangeArrowheads="1"/>
          </p:cNvSpPr>
          <p:nvPr>
            <p:ph type="title"/>
          </p:nvPr>
        </p:nvSpPr>
        <p:spPr/>
        <p:txBody>
          <a:bodyPr/>
          <a:lstStyle/>
          <a:p>
            <a:pPr algn="ctr" eaLnBrk="1" hangingPunct="1"/>
            <a:r>
              <a:rPr lang="en-US" altLang="en-US" sz="2800" smtClean="0"/>
              <a:t>Book organization</a:t>
            </a:r>
          </a:p>
        </p:txBody>
      </p:sp>
      <p:sp>
        <p:nvSpPr>
          <p:cNvPr id="9222" name="Rectangle 8"/>
          <p:cNvSpPr>
            <a:spLocks noGrp="1" noChangeArrowheads="1"/>
          </p:cNvSpPr>
          <p:nvPr>
            <p:ph type="body" idx="1"/>
          </p:nvPr>
        </p:nvSpPr>
        <p:spPr>
          <a:xfrm>
            <a:off x="838200" y="1438275"/>
            <a:ext cx="8304213" cy="5418138"/>
          </a:xfrm>
          <a:noFill/>
        </p:spPr>
        <p:txBody>
          <a:bodyPr/>
          <a:lstStyle/>
          <a:p>
            <a:pPr eaLnBrk="1" hangingPunct="1"/>
            <a:r>
              <a:rPr lang="en-US" altLang="en-US" sz="1800" dirty="0" smtClean="0"/>
              <a:t>Fugal development around knowledge growth (learning) cycles</a:t>
            </a:r>
          </a:p>
          <a:p>
            <a:pPr lvl="1" eaLnBrk="1" hangingPunct="1"/>
            <a:r>
              <a:rPr lang="en-AU" altLang="en-US" sz="1800" b="1" dirty="0" smtClean="0"/>
              <a:t>SUBJECT</a:t>
            </a:r>
            <a:r>
              <a:rPr lang="en-AU" altLang="en-US" sz="1800" dirty="0" smtClean="0"/>
              <a:t>: epistemology, learning cycles construct new knowledge, and revolutionary cycles of technology and knowledge growth</a:t>
            </a:r>
          </a:p>
          <a:p>
            <a:pPr lvl="1" eaLnBrk="1" hangingPunct="1"/>
            <a:r>
              <a:rPr lang="en-AU" altLang="en-US" sz="1800" b="1" dirty="0" smtClean="0"/>
              <a:t>COUNTER SUBJECT</a:t>
            </a:r>
            <a:r>
              <a:rPr lang="en-AU" altLang="en-US" sz="1800" dirty="0" smtClean="0"/>
              <a:t>: knowledge and its value</a:t>
            </a:r>
          </a:p>
          <a:p>
            <a:pPr lvl="1" eaLnBrk="1" hangingPunct="1"/>
            <a:r>
              <a:rPr lang="en-AU" altLang="en-US" sz="1800" b="1" dirty="0" smtClean="0"/>
              <a:t>EPISODE 1</a:t>
            </a:r>
            <a:r>
              <a:rPr lang="en-AU" altLang="en-US" sz="1800" dirty="0" smtClean="0"/>
              <a:t>: (historical) counting, writing, books, printing</a:t>
            </a:r>
          </a:p>
          <a:p>
            <a:pPr lvl="1" eaLnBrk="1" hangingPunct="1"/>
            <a:r>
              <a:rPr lang="en-US" altLang="en-US" sz="1800" b="1" dirty="0" smtClean="0"/>
              <a:t>EPISODE 2</a:t>
            </a:r>
            <a:r>
              <a:rPr lang="en-US" altLang="en-US" sz="1800" dirty="0" smtClean="0"/>
              <a:t>: (historical) automating cognitive processes</a:t>
            </a:r>
          </a:p>
          <a:p>
            <a:pPr lvl="1" eaLnBrk="1" hangingPunct="1"/>
            <a:r>
              <a:rPr lang="en-AU" altLang="en-US" sz="1800" b="1" dirty="0" smtClean="0"/>
              <a:t>EPISODE 3</a:t>
            </a:r>
            <a:r>
              <a:rPr lang="en-AU" altLang="en-US" sz="1800" dirty="0" smtClean="0"/>
              <a:t>: (historical) cognitive tools for individuals</a:t>
            </a:r>
          </a:p>
          <a:p>
            <a:pPr lvl="1" eaLnBrk="1" hangingPunct="1"/>
            <a:r>
              <a:rPr lang="en-US" altLang="en-US" sz="1800" b="1" dirty="0" smtClean="0"/>
              <a:t>INTERLUDE</a:t>
            </a:r>
            <a:r>
              <a:rPr lang="en-US" altLang="en-US" sz="1800" dirty="0" smtClean="0"/>
              <a:t> (theory): systems, theory of living knowledge, hierarchically complex </a:t>
            </a:r>
            <a:r>
              <a:rPr lang="en-US" altLang="en-US" sz="1800" dirty="0" err="1" smtClean="0"/>
              <a:t>autopoietic</a:t>
            </a:r>
            <a:r>
              <a:rPr lang="en-US" altLang="en-US" sz="1800" dirty="0" smtClean="0"/>
              <a:t> systems/organizations</a:t>
            </a:r>
          </a:p>
          <a:p>
            <a:pPr lvl="1" eaLnBrk="1" hangingPunct="1"/>
            <a:r>
              <a:rPr lang="en-US" altLang="en-US" sz="1800" b="1" dirty="0" smtClean="0"/>
              <a:t>EPISODE 4</a:t>
            </a:r>
            <a:r>
              <a:rPr lang="en-US" altLang="en-US" sz="1800" dirty="0" smtClean="0"/>
              <a:t>: (history and theory informed observation) </a:t>
            </a:r>
            <a:r>
              <a:rPr lang="en-AU" altLang="en-US" sz="1800" dirty="0" smtClean="0"/>
              <a:t>social computing: moving </a:t>
            </a:r>
            <a:r>
              <a:rPr lang="en-AU" altLang="en-US" sz="1800" dirty="0" err="1" smtClean="0"/>
              <a:t>posthumans</a:t>
            </a:r>
            <a:r>
              <a:rPr lang="en-AU" altLang="en-US" sz="1800" dirty="0" smtClean="0"/>
              <a:t> into the cloud</a:t>
            </a:r>
          </a:p>
          <a:p>
            <a:pPr lvl="1" eaLnBrk="1" hangingPunct="1"/>
            <a:r>
              <a:rPr lang="en-AU" altLang="en-US" sz="1800" b="1" dirty="0" smtClean="0"/>
              <a:t>EPISODE 5</a:t>
            </a:r>
            <a:r>
              <a:rPr lang="en-AU" altLang="en-US" sz="1800" dirty="0" smtClean="0"/>
              <a:t>: (history and theory informed observation) </a:t>
            </a:r>
            <a:r>
              <a:rPr lang="en-US" altLang="en-US" sz="1800" dirty="0" smtClean="0"/>
              <a:t>individuals forming societies and socio-technical organizations</a:t>
            </a:r>
            <a:endParaRPr lang="en-AU" altLang="en-US" sz="1800" dirty="0" smtClean="0"/>
          </a:p>
          <a:p>
            <a:pPr lvl="1" eaLnBrk="1" hangingPunct="1"/>
            <a:r>
              <a:rPr lang="en-US" altLang="en-US" sz="1800" b="1" dirty="0" smtClean="0"/>
              <a:t>CADENZA</a:t>
            </a:r>
            <a:r>
              <a:rPr lang="en-US" altLang="en-US" sz="1800" dirty="0" smtClean="0"/>
              <a:t>: liberating knowledge, knowledge explosion and the “global brain”, organizational knowledge management</a:t>
            </a:r>
          </a:p>
          <a:p>
            <a:pPr lvl="1" eaLnBrk="1" hangingPunct="1"/>
            <a:r>
              <a:rPr lang="en-US" altLang="en-US" sz="1800" b="1" dirty="0" smtClean="0"/>
              <a:t>CODA</a:t>
            </a:r>
            <a:r>
              <a:rPr lang="en-US" altLang="en-US" sz="1800" dirty="0" smtClean="0"/>
              <a:t>: is the singularity a spike or a point of inflection?</a:t>
            </a:r>
          </a:p>
        </p:txBody>
      </p:sp>
    </p:spTree>
    <p:extLst>
      <p:ext uri="{BB962C8B-B14F-4D97-AF65-F5344CB8AC3E}">
        <p14:creationId xmlns:p14="http://schemas.microsoft.com/office/powerpoint/2010/main" xmlns="" val="2816676541"/>
      </p:ext>
    </p:extLst>
  </p:cSld>
  <p:clrMapOvr>
    <a:masterClrMapping/>
  </p:clrMapOvr>
  <p:transition advTm="68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800" dirty="0" smtClean="0"/>
              <a:t>About the book and its central themes</a:t>
            </a:r>
            <a:endParaRPr lang="en-US" sz="28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Today:</a:t>
            </a:r>
            <a:r>
              <a:rPr lang="en-AU" dirty="0" smtClean="0"/>
              <a:t> </a:t>
            </a:r>
            <a:r>
              <a:rPr lang="en-AU" sz="1800" dirty="0" smtClean="0">
                <a:hlinkClick r:id="rId4"/>
              </a:rPr>
              <a:t>Introducing a new way to explore the evolution of human knowledge and technology</a:t>
            </a:r>
            <a:endParaRPr lang="en-AU" sz="1800" dirty="0" smtClean="0"/>
          </a:p>
          <a:p>
            <a:r>
              <a:rPr lang="en-AU" sz="1800" dirty="0" smtClean="0"/>
              <a:t>19 February: </a:t>
            </a:r>
            <a:r>
              <a:rPr lang="en-AU" sz="1800" dirty="0" smtClean="0">
                <a:hlinkClick r:id="rId5"/>
              </a:rPr>
              <a:t>Preface: Application Holy Wars theme and why the book was written</a:t>
            </a:r>
            <a:endParaRPr lang="en-AU" sz="1800" dirty="0" smtClean="0"/>
          </a:p>
          <a:p>
            <a:pPr lvl="1"/>
            <a:r>
              <a:rPr lang="en-AU" sz="1600" dirty="0" smtClean="0"/>
              <a:t>How evolutionary biology (PhD Harvard 1973) and 20 years managing knowledge led to this new kind of "book". I'll introduce some key ideas from my life history that resonate throughout the book.</a:t>
            </a:r>
          </a:p>
          <a:p>
            <a:r>
              <a:rPr lang="en-AU" sz="1800" dirty="0" smtClean="0"/>
              <a:t>3: </a:t>
            </a:r>
            <a:r>
              <a:rPr lang="en-AU" sz="1800" dirty="0" smtClean="0">
                <a:hlinkClick r:id="rId6"/>
              </a:rPr>
              <a:t>Reading and writing a massive online hypertext</a:t>
            </a:r>
            <a:endParaRPr lang="en-AU" sz="1800" dirty="0" smtClean="0"/>
          </a:p>
          <a:p>
            <a:pPr lvl="1"/>
            <a:r>
              <a:rPr lang="en-AU" sz="1600" dirty="0" smtClean="0"/>
              <a:t>What is hypertext? How does it work to connect you with the world of knowledge about how people and technologies interacted to build the dynamically evolving world we live in.</a:t>
            </a:r>
          </a:p>
          <a:p>
            <a:r>
              <a:rPr lang="en-AU" sz="1800" dirty="0" smtClean="0"/>
              <a:t>4: </a:t>
            </a:r>
            <a:r>
              <a:rPr lang="en-AU" sz="1800" dirty="0" smtClean="0">
                <a:hlinkClick r:id="rId7"/>
              </a:rPr>
              <a:t>Epistemology, technology and knowledge growth</a:t>
            </a:r>
            <a:endParaRPr lang="en-AU" sz="1800" dirty="0" smtClean="0"/>
          </a:p>
          <a:p>
            <a:pPr lvl="1"/>
            <a:r>
              <a:rPr lang="en-AU" sz="1600" dirty="0" smtClean="0"/>
              <a:t>The fugal Subject is knowledge, building on Karl Popper's evolutionary epistemology and Thomas Kuhn's scientific revolutions</a:t>
            </a:r>
          </a:p>
          <a:p>
            <a:r>
              <a:rPr lang="en-AU" sz="1800" dirty="0" smtClean="0"/>
              <a:t>5: </a:t>
            </a:r>
            <a:r>
              <a:rPr lang="en-AU" sz="1800" dirty="0" smtClean="0">
                <a:hlinkClick r:id="rId8"/>
              </a:rPr>
              <a:t>Understanding the adaptive value of knowledge</a:t>
            </a:r>
            <a:endParaRPr lang="en-AU" sz="1800" dirty="0" smtClean="0"/>
          </a:p>
          <a:p>
            <a:pPr lvl="1"/>
            <a:r>
              <a:rPr lang="en-AU" sz="1600" dirty="0" smtClean="0"/>
              <a:t>The Counter Subject of the fugue explores the relationships of data, information, knowledge, wisdom and how these are transformed into strategic power over life's problems. </a:t>
            </a:r>
            <a:endParaRPr lang="en-US" sz="16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15</a:t>
            </a:fld>
            <a:endParaRPr lang="en-US">
              <a:solidFill>
                <a:srgbClr val="FFFFFF"/>
              </a:solidFill>
            </a:endParaRPr>
          </a:p>
        </p:txBody>
      </p:sp>
      <p:pic>
        <p:nvPicPr>
          <p:cNvPr id="5" name="Session 1 Slide 15.wav">
            <a:hlinkClick r:id="" action="ppaction://media"/>
          </p:cNvPr>
          <p:cNvPicPr>
            <a:picLocks noRot="1" noChangeAspect="1"/>
          </p:cNvPicPr>
          <p:nvPr>
            <a:audioFile r:link="rId1"/>
          </p:nvPr>
        </p:nvPicPr>
        <p:blipFill>
          <a:blip r:embed="rId9" cstate="print"/>
          <a:stretch>
            <a:fillRect/>
          </a:stretch>
        </p:blipFill>
        <p:spPr>
          <a:xfrm>
            <a:off x="8523313" y="0"/>
            <a:ext cx="620688" cy="620688"/>
          </a:xfrm>
          <a:prstGeom prst="rect">
            <a:avLst/>
          </a:prstGeom>
        </p:spPr>
      </p:pic>
    </p:spTree>
    <p:extLst>
      <p:ext uri="{BB962C8B-B14F-4D97-AF65-F5344CB8AC3E}">
        <p14:creationId xmlns:p14="http://schemas.microsoft.com/office/powerpoint/2010/main" xmlns="" val="427598610"/>
      </p:ext>
    </p:extLst>
  </p:cSld>
  <p:clrMapOvr>
    <a:masterClrMapping/>
  </p:clrMapOvr>
  <p:transition advTm="376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46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400" dirty="0" smtClean="0"/>
              <a:t>The rise and rise of tools extending human cognition</a:t>
            </a:r>
            <a:endParaRPr lang="en-US" sz="24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6: </a:t>
            </a:r>
            <a:r>
              <a:rPr lang="en-AU" sz="1800" dirty="0" smtClean="0">
                <a:hlinkClick r:id="rId3"/>
              </a:rPr>
              <a:t>Episode 1 - Early technologies for making living memory explicit</a:t>
            </a:r>
            <a:endParaRPr lang="en-AU" sz="1800" dirty="0" smtClean="0"/>
          </a:p>
          <a:p>
            <a:pPr lvl="1"/>
            <a:r>
              <a:rPr lang="en-AU" sz="1600" dirty="0" smtClean="0"/>
              <a:t>Emergence of technologies for transcribing ephemeral thought onto semi-permanent physical objects and some human impacts of these technologies.</a:t>
            </a:r>
          </a:p>
          <a:p>
            <a:pPr lvl="2"/>
            <a:r>
              <a:rPr lang="en-AU" sz="1400" dirty="0" smtClean="0"/>
              <a:t>Ephemeral and fallible living memory versus changing the physical world</a:t>
            </a:r>
          </a:p>
          <a:p>
            <a:pPr lvl="2"/>
            <a:r>
              <a:rPr lang="en-AU" sz="1400" dirty="0" smtClean="0"/>
              <a:t>Counting things to participate in society and commerce</a:t>
            </a:r>
          </a:p>
          <a:p>
            <a:pPr lvl="2"/>
            <a:r>
              <a:rPr lang="en-AU" sz="1400" dirty="0" smtClean="0"/>
              <a:t>Tokens, words, alphabets, writing and emergence of clerical/scribal society </a:t>
            </a:r>
          </a:p>
          <a:p>
            <a:pPr lvl="2"/>
            <a:r>
              <a:rPr lang="en-AU" sz="1400" dirty="0" smtClean="0"/>
              <a:t>Paper,  printing, and typesetting revolutions make clerical knowledge public</a:t>
            </a:r>
          </a:p>
          <a:p>
            <a:pPr lvl="2"/>
            <a:r>
              <a:rPr lang="en-AU" sz="1400" dirty="0" smtClean="0"/>
              <a:t>Accumulating explicit knowledge: books, journals, libraries and </a:t>
            </a:r>
            <a:r>
              <a:rPr lang="en-AU" sz="1400" dirty="0" err="1" smtClean="0"/>
              <a:t>catalogs</a:t>
            </a:r>
            <a:endParaRPr lang="en-AU" sz="1400" dirty="0" smtClean="0"/>
          </a:p>
          <a:p>
            <a:r>
              <a:rPr lang="en-AU" sz="1800" dirty="0" smtClean="0"/>
              <a:t>7: </a:t>
            </a:r>
            <a:r>
              <a:rPr lang="en-AU" sz="1800" dirty="0" smtClean="0">
                <a:hlinkClick r:id="rId4"/>
              </a:rPr>
              <a:t>Episode 2(1) - Mechanical automation and calculating</a:t>
            </a:r>
            <a:endParaRPr lang="en-AU" sz="1800" dirty="0" smtClean="0"/>
          </a:p>
          <a:p>
            <a:pPr lvl="1"/>
            <a:r>
              <a:rPr lang="en-AU" sz="1400" dirty="0" smtClean="0"/>
              <a:t>How mechanical computation and automation in the ancient Greek world contributed to the rise of mechanical computation in the first half of the 20th Century.</a:t>
            </a:r>
          </a:p>
          <a:p>
            <a:pPr lvl="1"/>
            <a:r>
              <a:rPr lang="en-AU" sz="1400" dirty="0" smtClean="0"/>
              <a:t>Extending human capabilities with automation and automated replication</a:t>
            </a:r>
          </a:p>
          <a:p>
            <a:pPr lvl="1"/>
            <a:r>
              <a:rPr lang="en-AU" sz="1400" dirty="0" smtClean="0"/>
              <a:t>Greek automation contributed to 18th Century androids and automatons and escapements, clocks, and mechanical digital computation through the mid 20th Century</a:t>
            </a:r>
          </a:p>
          <a:p>
            <a:r>
              <a:rPr lang="en-AU" sz="1800" dirty="0" smtClean="0"/>
              <a:t>8: </a:t>
            </a:r>
            <a:r>
              <a:rPr lang="en-AU" sz="1800" dirty="0" smtClean="0">
                <a:hlinkClick r:id="rId5"/>
              </a:rPr>
              <a:t>Episode 2(2) – Electronic automation  &amp; computation</a:t>
            </a:r>
            <a:endParaRPr lang="en-AU" sz="1800" dirty="0" smtClean="0"/>
          </a:p>
          <a:p>
            <a:pPr lvl="1"/>
            <a:r>
              <a:rPr lang="en-AU" sz="1600" dirty="0" smtClean="0"/>
              <a:t>Adding electrons to the automation equation in the 1940's </a:t>
            </a:r>
            <a:r>
              <a:rPr lang="en-AU" sz="1600" dirty="0" err="1" smtClean="0"/>
              <a:t>fueled</a:t>
            </a:r>
            <a:r>
              <a:rPr lang="en-AU" sz="1600" dirty="0" smtClean="0"/>
              <a:t> the hyper-exponential evolution of technology that during my lifetime has radically changed and today and tomorrow continues to change the nature of humans and humanity.</a:t>
            </a:r>
            <a:endParaRPr lang="en-US" sz="32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16</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12171"/>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800" dirty="0" smtClean="0"/>
              <a:t>Cognitive tools for the individual</a:t>
            </a:r>
            <a:endParaRPr lang="en-US" sz="28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9: </a:t>
            </a:r>
            <a:r>
              <a:rPr lang="en-AU" sz="1800" dirty="0" smtClean="0">
                <a:hlinkClick r:id="rId2"/>
              </a:rPr>
              <a:t>Episode 3(1) - Cognitive tools help people share what they know</a:t>
            </a:r>
            <a:endParaRPr lang="en-AU" sz="1800" dirty="0" smtClean="0"/>
          </a:p>
          <a:p>
            <a:pPr lvl="1"/>
            <a:r>
              <a:rPr lang="en-AU" sz="1600" dirty="0" smtClean="0"/>
              <a:t>Personal computers give individuals cognitive tools to convert thoughts into explicit electronically realized objects that can be independently stored, copied, communicated, retrieved, shared and even processed semantically.</a:t>
            </a:r>
          </a:p>
          <a:p>
            <a:r>
              <a:rPr lang="en-AU" sz="1800" dirty="0" smtClean="0"/>
              <a:t>10: </a:t>
            </a:r>
            <a:r>
              <a:rPr lang="en-AU" sz="1800" dirty="0" smtClean="0">
                <a:hlinkClick r:id="rId3"/>
              </a:rPr>
              <a:t>Episode 3(2) – Automation to store, manage &amp; retrieve knowledge</a:t>
            </a:r>
            <a:endParaRPr lang="en-AU" sz="1800" dirty="0" smtClean="0"/>
          </a:p>
          <a:p>
            <a:pPr lvl="1"/>
            <a:r>
              <a:rPr lang="en-AU" sz="1600" dirty="0" smtClean="0"/>
              <a:t>Preserving knowledge electronically extends cognition beyond individuals to social systems. Information science covers the dissemination, indexing, management and retrieval of scholarly, scientific and technical knowledge.</a:t>
            </a:r>
          </a:p>
          <a:p>
            <a:r>
              <a:rPr lang="en-AU" sz="1800" dirty="0" smtClean="0"/>
              <a:t>11: </a:t>
            </a:r>
            <a:r>
              <a:rPr lang="en-AU" sz="1800" dirty="0" smtClean="0">
                <a:hlinkClick r:id="rId4"/>
              </a:rPr>
              <a:t>Episode 3(3) – Birth and explosion of the World Wide Web</a:t>
            </a:r>
            <a:endParaRPr lang="en-AU" sz="1800" dirty="0" smtClean="0"/>
          </a:p>
          <a:p>
            <a:pPr lvl="1"/>
            <a:r>
              <a:rPr lang="en-AU" sz="1600" dirty="0" smtClean="0"/>
              <a:t>A universally accessible library for the body of human knowledge emerged from what started as a </a:t>
            </a:r>
            <a:r>
              <a:rPr lang="en-AU" sz="1600" dirty="0" err="1" smtClean="0"/>
              <a:t>defense</a:t>
            </a:r>
            <a:r>
              <a:rPr lang="en-AU" sz="1600" dirty="0" smtClean="0"/>
              <a:t> project to harden digital communications against nuclear warfare.</a:t>
            </a:r>
          </a:p>
          <a:p>
            <a:r>
              <a:rPr lang="en-AU" sz="1800" dirty="0" smtClean="0"/>
              <a:t>12: </a:t>
            </a:r>
            <a:r>
              <a:rPr lang="en-AU" sz="1800" dirty="0" smtClean="0">
                <a:hlinkClick r:id="rId5"/>
              </a:rPr>
              <a:t>Episode 3(4) - Emerging cognition in the Web itself</a:t>
            </a:r>
            <a:endParaRPr lang="en-AU" sz="1600" dirty="0" smtClean="0"/>
          </a:p>
          <a:p>
            <a:pPr lvl="1"/>
            <a:r>
              <a:rPr lang="en-AU" sz="1600" dirty="0" smtClean="0"/>
              <a:t>As knowledge in the Web grows exponentially and processing tools become more sophisticated the web is developing its own kinds of cognitive capacities to help manage and retrieve relevant content.</a:t>
            </a:r>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17</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6751"/>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400" dirty="0" smtClean="0"/>
              <a:t>Theoretical Interlude – unifying knowledge and life</a:t>
            </a:r>
            <a:endParaRPr lang="en-US" sz="24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13: </a:t>
            </a:r>
            <a:r>
              <a:rPr lang="en-AU" sz="1800" dirty="0" smtClean="0">
                <a:hlinkClick r:id="rId2"/>
              </a:rPr>
              <a:t>Interlude (1) – </a:t>
            </a:r>
            <a:r>
              <a:rPr lang="en-AU" sz="1800" dirty="0" err="1" smtClean="0">
                <a:hlinkClick r:id="rId2"/>
              </a:rPr>
              <a:t>Autopoiesis</a:t>
            </a:r>
            <a:r>
              <a:rPr lang="en-AU" sz="1800" dirty="0" smtClean="0">
                <a:hlinkClick r:id="rId2"/>
              </a:rPr>
              <a:t> &amp; physics of life, cognition, &amp; knowledge</a:t>
            </a:r>
            <a:endParaRPr lang="en-AU" sz="1800" dirty="0" smtClean="0"/>
          </a:p>
          <a:p>
            <a:pPr lvl="1"/>
            <a:r>
              <a:rPr lang="en-AU" sz="1600" dirty="0" smtClean="0"/>
              <a:t>Unifying theories of life and knowledge helps to understand what follows</a:t>
            </a:r>
          </a:p>
          <a:p>
            <a:pPr lvl="2"/>
            <a:r>
              <a:rPr lang="en-AU" sz="1400" dirty="0" smtClean="0"/>
              <a:t>Life is self-regulating &amp; self-producing thermodynamic dissipation driven by the transport of energy</a:t>
            </a:r>
          </a:p>
          <a:p>
            <a:pPr lvl="2"/>
            <a:r>
              <a:rPr lang="en-AU" sz="1400" dirty="0" smtClean="0"/>
              <a:t>Knowledge and life are inseparable</a:t>
            </a:r>
          </a:p>
          <a:p>
            <a:pPr lvl="2"/>
            <a:r>
              <a:rPr lang="en-AU" sz="1400" dirty="0" smtClean="0"/>
              <a:t>Importance of and mechanisms for sharing knowledge in evolution</a:t>
            </a:r>
          </a:p>
          <a:p>
            <a:pPr lvl="2"/>
            <a:r>
              <a:rPr lang="en-AU" sz="1400" dirty="0" smtClean="0"/>
              <a:t>Physical differences and relationships between living and explicit knowledge</a:t>
            </a:r>
          </a:p>
          <a:p>
            <a:pPr lvl="2"/>
            <a:r>
              <a:rPr lang="en-AU" sz="1400" dirty="0" smtClean="0"/>
              <a:t> Culture and the sharing of knowledge at higher levels of organization</a:t>
            </a:r>
          </a:p>
          <a:p>
            <a:r>
              <a:rPr lang="en-AU" sz="1800" dirty="0" smtClean="0"/>
              <a:t>14: </a:t>
            </a:r>
            <a:r>
              <a:rPr lang="en-AU" sz="1800" dirty="0" smtClean="0">
                <a:hlinkClick r:id="rId3"/>
              </a:rPr>
              <a:t>Interlude (2) - Life and knowledge at higher levels of organization</a:t>
            </a:r>
            <a:endParaRPr lang="en-AU" sz="1800" dirty="0" smtClean="0"/>
          </a:p>
          <a:p>
            <a:pPr lvl="1"/>
            <a:r>
              <a:rPr lang="en-AU" sz="1600" dirty="0" smtClean="0"/>
              <a:t>Unifying of knowledge and life explains the emergence of living systems at levels of organization above living cells. </a:t>
            </a:r>
            <a:r>
              <a:rPr lang="en-AU" sz="1600" dirty="0" err="1" smtClean="0"/>
              <a:t>Multicellular</a:t>
            </a:r>
            <a:r>
              <a:rPr lang="en-AU" sz="1600" dirty="0" smtClean="0"/>
              <a:t> living systems arose from “social" interactions of cells. Social interactions of </a:t>
            </a:r>
            <a:r>
              <a:rPr lang="en-AU" sz="1600" dirty="0" err="1" smtClean="0"/>
              <a:t>multicellular</a:t>
            </a:r>
            <a:r>
              <a:rPr lang="en-AU" sz="1600" dirty="0" smtClean="0"/>
              <a:t> organisms like people eventually led to the emergence of knowledge-based social entities.</a:t>
            </a:r>
          </a:p>
          <a:p>
            <a:r>
              <a:rPr lang="en-AU" sz="1800" dirty="0" smtClean="0"/>
              <a:t>15: </a:t>
            </a:r>
            <a:r>
              <a:rPr lang="en-AU" sz="1800" dirty="0" smtClean="0">
                <a:hlinkClick r:id="rId4"/>
              </a:rPr>
              <a:t>Episode 4 - 21st Century global brains and </a:t>
            </a:r>
            <a:r>
              <a:rPr lang="en-AU" sz="1800" dirty="0" err="1" smtClean="0">
                <a:hlinkClick r:id="rId4"/>
              </a:rPr>
              <a:t>humano</a:t>
            </a:r>
            <a:r>
              <a:rPr lang="en-AU" sz="1800" dirty="0" smtClean="0">
                <a:hlinkClick r:id="rId4"/>
              </a:rPr>
              <a:t>-technical </a:t>
            </a:r>
            <a:r>
              <a:rPr lang="en-AU" sz="1800" dirty="0" err="1" smtClean="0">
                <a:hlinkClick r:id="rId4"/>
              </a:rPr>
              <a:t>cyborgs</a:t>
            </a:r>
            <a:endParaRPr lang="en-AU" sz="1800" dirty="0" smtClean="0"/>
          </a:p>
          <a:p>
            <a:pPr lvl="1"/>
            <a:r>
              <a:rPr lang="en-AU" sz="1600" dirty="0" smtClean="0"/>
              <a:t>Increasingly frequent technological revolutions are fundamentally changing our biological nature and what it means to be human.</a:t>
            </a:r>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18</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764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400" dirty="0" smtClean="0"/>
              <a:t>Human origins and history – the “facts”</a:t>
            </a:r>
            <a:endParaRPr lang="en-US" sz="24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16: </a:t>
            </a:r>
            <a:r>
              <a:rPr lang="en-AU" sz="1800" dirty="0" smtClean="0">
                <a:hlinkClick r:id="rId2"/>
              </a:rPr>
              <a:t>Episode 5(1) - Human evolution, social cognition &amp; socio-technical organization</a:t>
            </a:r>
            <a:endParaRPr lang="en-AU" sz="1800" dirty="0" smtClean="0"/>
          </a:p>
          <a:p>
            <a:pPr lvl="1"/>
            <a:r>
              <a:rPr lang="en-AU" sz="1400" dirty="0" smtClean="0"/>
              <a:t>T</a:t>
            </a:r>
            <a:r>
              <a:rPr lang="en-AU" sz="1600" dirty="0" smtClean="0"/>
              <a:t>he last, largest and most complex episode in my fugue explores the biology of our emergence and evolution from tool-using apes to evolve the cultural capacity to share hyper-exponentially growing knowledge about tools and the world and explains how modern humans came to be and how cultural transmission of knowledge among groups led to the emergence of modern social and economic organizations.</a:t>
            </a:r>
          </a:p>
          <a:p>
            <a:r>
              <a:rPr lang="en-AU" sz="1800" dirty="0" smtClean="0"/>
              <a:t>17: </a:t>
            </a:r>
            <a:r>
              <a:rPr lang="en-AU" sz="1800" dirty="0" smtClean="0">
                <a:hlinkClick r:id="rId3"/>
              </a:rPr>
              <a:t>Episode 5(2) – Primate genomics, our African genesis &amp; family tree</a:t>
            </a:r>
            <a:endParaRPr lang="en-AU" sz="1800" dirty="0" smtClean="0"/>
          </a:p>
          <a:p>
            <a:pPr lvl="1"/>
            <a:r>
              <a:rPr lang="en-AU" sz="1600" dirty="0" err="1" smtClean="0"/>
              <a:t>Paleontology</a:t>
            </a:r>
            <a:r>
              <a:rPr lang="en-AU" sz="1600" dirty="0" smtClean="0"/>
              <a:t>, </a:t>
            </a:r>
            <a:r>
              <a:rPr lang="en-AU" sz="1600" dirty="0" err="1" smtClean="0"/>
              <a:t>paleoarcheology</a:t>
            </a:r>
            <a:r>
              <a:rPr lang="en-AU" sz="1600" dirty="0" smtClean="0"/>
              <a:t> and detailed genomic evidence provide an increasingly detailed understanding of our ancestry and genealogy.</a:t>
            </a:r>
          </a:p>
          <a:p>
            <a:r>
              <a:rPr lang="en-AU" sz="1800" dirty="0" smtClean="0"/>
              <a:t>18: </a:t>
            </a:r>
            <a:r>
              <a:rPr lang="en-AU" sz="1800" dirty="0" smtClean="0">
                <a:hlinkClick r:id="rId4"/>
              </a:rPr>
              <a:t>Episode 5(3) – Where and how we started our path to now </a:t>
            </a:r>
            <a:endParaRPr lang="en-AU" sz="1800" dirty="0" smtClean="0"/>
          </a:p>
          <a:p>
            <a:pPr lvl="1"/>
            <a:r>
              <a:rPr lang="en-AU" sz="1600" dirty="0" smtClean="0"/>
              <a:t>Our ancestors were the unfortunate apes who were stranded on the African </a:t>
            </a:r>
            <a:r>
              <a:rPr lang="en-AU" sz="1600" dirty="0" err="1" smtClean="0"/>
              <a:t>savanna</a:t>
            </a:r>
            <a:r>
              <a:rPr lang="en-AU" sz="1600" dirty="0" smtClean="0"/>
              <a:t> when climate change destroyed the primeval forests of their Garden of Eden like our monkey cousins have been more recently. This session reviews some of the comparative evidence showing how tool-using apes (and monkeys) can adapt with technological solutions when climatic change turns their forests into dry thorn forests and savannas and forces them to work for their livings.</a:t>
            </a:r>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19</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421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253554DB-1AAC-4446-B25C-142D05C106F9}" type="slidenum">
              <a:rPr lang="en-US" altLang="en-US" sz="2000" i="0">
                <a:solidFill>
                  <a:srgbClr val="FFFFFF"/>
                </a:solidFill>
              </a:rPr>
              <a:pPr/>
              <a:t>2</a:t>
            </a:fld>
            <a:endParaRPr lang="en-US" altLang="en-US" sz="2000" i="0">
              <a:solidFill>
                <a:srgbClr val="FFFFFF"/>
              </a:solidFill>
            </a:endParaRPr>
          </a:p>
        </p:txBody>
      </p:sp>
      <p:sp>
        <p:nvSpPr>
          <p:cNvPr id="4099" name="AutoShape 2"/>
          <p:cNvSpPr>
            <a:spLocks noGrp="1" noChangeArrowheads="1"/>
          </p:cNvSpPr>
          <p:nvPr>
            <p:ph type="title"/>
          </p:nvPr>
        </p:nvSpPr>
        <p:spPr>
          <a:xfrm>
            <a:off x="761999" y="300038"/>
            <a:ext cx="8380413" cy="811212"/>
          </a:xfrm>
        </p:spPr>
        <p:txBody>
          <a:bodyPr/>
          <a:lstStyle/>
          <a:p>
            <a:pPr algn="ctr"/>
            <a:r>
              <a:rPr lang="en-AU" sz="2400" dirty="0"/>
              <a:t>Introducing </a:t>
            </a:r>
            <a:r>
              <a:rPr lang="en-AU" sz="2400" dirty="0" smtClean="0"/>
              <a:t>a new way to explore </a:t>
            </a:r>
            <a:r>
              <a:rPr lang="en-AU" sz="2400" dirty="0" smtClean="0"/>
              <a:t>the</a:t>
            </a:r>
            <a:br>
              <a:rPr lang="en-AU" sz="2400" dirty="0" smtClean="0"/>
            </a:br>
            <a:r>
              <a:rPr lang="en-AU" sz="2400" dirty="0" smtClean="0"/>
              <a:t>evolution of </a:t>
            </a:r>
            <a:r>
              <a:rPr lang="en-AU" sz="2400" dirty="0" smtClean="0"/>
              <a:t>human knowledge and technology</a:t>
            </a:r>
            <a:endParaRPr lang="en-AU" sz="2400" dirty="0"/>
          </a:p>
        </p:txBody>
      </p:sp>
      <p:sp>
        <p:nvSpPr>
          <p:cNvPr id="4100" name="Rectangle 3"/>
          <p:cNvSpPr>
            <a:spLocks noGrp="1" noChangeArrowheads="1"/>
          </p:cNvSpPr>
          <p:nvPr>
            <p:ph type="body" idx="1"/>
          </p:nvPr>
        </p:nvSpPr>
        <p:spPr>
          <a:xfrm>
            <a:off x="838200" y="1438275"/>
            <a:ext cx="8305800" cy="5267325"/>
          </a:xfrm>
        </p:spPr>
        <p:txBody>
          <a:bodyPr/>
          <a:lstStyle/>
          <a:p>
            <a:pPr eaLnBrk="1" hangingPunct="1"/>
            <a:r>
              <a:rPr lang="en-US" altLang="en-US" i="1" dirty="0" smtClean="0"/>
              <a:t>This </a:t>
            </a:r>
            <a:r>
              <a:rPr lang="en-US" altLang="en-US" i="1" dirty="0" err="1" smtClean="0"/>
              <a:t>Meetup</a:t>
            </a:r>
            <a:r>
              <a:rPr lang="en-US" altLang="en-US" i="1" dirty="0" smtClean="0"/>
              <a:t> is an experiment!</a:t>
            </a:r>
          </a:p>
          <a:p>
            <a:pPr lvl="1" eaLnBrk="1" hangingPunct="1"/>
            <a:r>
              <a:rPr lang="en-US" altLang="en-US" dirty="0" smtClean="0"/>
              <a:t>to road test the draft content of a hypertext book</a:t>
            </a:r>
          </a:p>
          <a:p>
            <a:pPr lvl="1" eaLnBrk="1" hangingPunct="1"/>
            <a:r>
              <a:rPr lang="en-US" altLang="en-US" dirty="0" smtClean="0"/>
              <a:t>to introduce the theory of knowledge and cognitive revolutions</a:t>
            </a:r>
          </a:p>
          <a:p>
            <a:pPr lvl="1" eaLnBrk="1" hangingPunct="1"/>
            <a:r>
              <a:rPr lang="en-US" altLang="en-US" dirty="0" smtClean="0"/>
              <a:t>to explore the history and philosophy of knowledge and technology</a:t>
            </a:r>
          </a:p>
          <a:p>
            <a:pPr lvl="1" eaLnBrk="1" hangingPunct="1"/>
            <a:r>
              <a:rPr lang="en-US" altLang="en-US" dirty="0" smtClean="0"/>
              <a:t>to learn/demonstrate how technology made us human and how we became what we are, and</a:t>
            </a:r>
          </a:p>
          <a:p>
            <a:pPr lvl="1" eaLnBrk="1" hangingPunct="1"/>
            <a:r>
              <a:rPr lang="en-US" altLang="en-US" dirty="0" smtClean="0"/>
              <a:t>to see if I can guide you through a vast and exciting cognitive landscape and hope that you will think it is as exciting as I do</a:t>
            </a:r>
          </a:p>
          <a:p>
            <a:pPr lvl="1" eaLnBrk="1" hangingPunct="1"/>
            <a:r>
              <a:rPr lang="en-US" altLang="en-US" dirty="0" smtClean="0">
                <a:solidFill>
                  <a:srgbClr val="C00000"/>
                </a:solidFill>
              </a:rPr>
              <a:t>I hope it will be entertaining and make you think</a:t>
            </a:r>
          </a:p>
        </p:txBody>
      </p:sp>
      <p:pic>
        <p:nvPicPr>
          <p:cNvPr id="7" name="Session%201%20Slide%2002[1].wav">
            <a:hlinkClick r:id="" action="ppaction://media"/>
          </p:cNvPr>
          <p:cNvPicPr>
            <a:picLocks noRot="1" noChangeAspect="1"/>
          </p:cNvPicPr>
          <p:nvPr>
            <a:audioFile r:link="rId1"/>
          </p:nvPr>
        </p:nvPicPr>
        <p:blipFill>
          <a:blip r:embed="rId4" cstate="print"/>
          <a:stretch>
            <a:fillRect/>
          </a:stretch>
        </p:blipFill>
        <p:spPr>
          <a:xfrm flipV="1">
            <a:off x="8451304" y="0"/>
            <a:ext cx="692696" cy="692696"/>
          </a:xfrm>
          <a:prstGeom prst="rect">
            <a:avLst/>
          </a:prstGeom>
        </p:spPr>
      </p:pic>
    </p:spTree>
    <p:extLst>
      <p:ext uri="{BB962C8B-B14F-4D97-AF65-F5344CB8AC3E}">
        <p14:creationId xmlns:p14="http://schemas.microsoft.com/office/powerpoint/2010/main" xmlns="" val="1883963531"/>
      </p:ext>
    </p:extLst>
  </p:cSld>
  <p:clrMapOvr>
    <a:masterClrMapping/>
  </p:clrMapOvr>
  <p:transition advTm="4586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5557"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400" dirty="0" smtClean="0"/>
              <a:t>How and why did it happen this way?</a:t>
            </a:r>
            <a:br>
              <a:rPr lang="en-AU" sz="2400" dirty="0" smtClean="0"/>
            </a:br>
            <a:r>
              <a:rPr lang="en-AU" sz="2400" dirty="0" smtClean="0"/>
              <a:t>an evolutionary hypothesis</a:t>
            </a:r>
            <a:endParaRPr lang="en-US" sz="24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19: </a:t>
            </a:r>
            <a:r>
              <a:rPr lang="en-AU" sz="1800" dirty="0" smtClean="0">
                <a:hlinkClick r:id="rId2"/>
              </a:rPr>
              <a:t>Episode 5(4) – Apes become human with fire and language</a:t>
            </a:r>
            <a:endParaRPr lang="en-AU" sz="1800" dirty="0" smtClean="0"/>
          </a:p>
          <a:p>
            <a:pPr lvl="1"/>
            <a:r>
              <a:rPr lang="en-AU" sz="1600" dirty="0" smtClean="0"/>
              <a:t>Mastering fire greatly expanded the ecological niche occupied by the carnivorous apes that became us. Proto-humans had to remember and share more and more complex knowledge. Culture and language were needed to transmit details of complex technologies required for making things like effective hunting bows and arrows with hafted heads.</a:t>
            </a:r>
          </a:p>
          <a:p>
            <a:r>
              <a:rPr lang="en-AU" sz="1800" dirty="0" smtClean="0"/>
              <a:t>20: </a:t>
            </a:r>
            <a:r>
              <a:rPr lang="en-AU" sz="1800" dirty="0" smtClean="0">
                <a:hlinkClick r:id="rId3"/>
              </a:rPr>
              <a:t>Episode 5(5) – Mnemonics &amp; the rise of social complexity</a:t>
            </a:r>
            <a:endParaRPr lang="en-AU" sz="1800" dirty="0" smtClean="0"/>
          </a:p>
          <a:p>
            <a:pPr lvl="1"/>
            <a:r>
              <a:rPr lang="en-AU" sz="1600" dirty="0" smtClean="0"/>
              <a:t>The rise of agricultural and industrial economies required revolutions in the social capacity to accumulate, manage &amp; transmit "working“ knowledge. Many thousands of years before writing, cultural systems using mnemonic technologies enabled societies to store, manage, and accurately propagate the orders of magnitude more knowledge than required to support hunting and gathering.</a:t>
            </a:r>
          </a:p>
          <a:p>
            <a:r>
              <a:rPr lang="en-AU" sz="1800" dirty="0" smtClean="0"/>
              <a:t>21: </a:t>
            </a:r>
            <a:r>
              <a:rPr lang="en-AU" sz="1800" dirty="0" smtClean="0">
                <a:hlinkClick r:id="rId4"/>
              </a:rPr>
              <a:t>Episode 5(6) - Rise of socio-technical organizations &amp; </a:t>
            </a:r>
            <a:r>
              <a:rPr lang="en-AU" sz="1800" dirty="0" err="1" smtClean="0">
                <a:hlinkClick r:id="rId4"/>
              </a:rPr>
              <a:t>cyborgs</a:t>
            </a:r>
            <a:endParaRPr lang="en-AU" sz="1800" dirty="0" smtClean="0"/>
          </a:p>
          <a:p>
            <a:pPr lvl="1"/>
            <a:r>
              <a:rPr lang="en-AU" sz="1600" dirty="0" smtClean="0"/>
              <a:t>Some key technologies impacted by Moore’s law supporting modern organizations are considered, raising questions: What does it mean to be human? Are we still human or are we becoming something quite different even within our own lifetimes? At the same time we are becoming ever more interconnected in ways that are happening faster see and understand.</a:t>
            </a:r>
            <a:endParaRPr lang="en-AU" sz="10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20</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4111"/>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sz="2400" dirty="0" smtClean="0"/>
              <a:t>Summing up</a:t>
            </a:r>
            <a:endParaRPr lang="en-US" sz="2400" dirty="0"/>
          </a:p>
        </p:txBody>
      </p:sp>
      <p:sp>
        <p:nvSpPr>
          <p:cNvPr id="3" name="Content Placeholder 2"/>
          <p:cNvSpPr>
            <a:spLocks noGrp="1"/>
          </p:cNvSpPr>
          <p:nvPr>
            <p:ph idx="1"/>
          </p:nvPr>
        </p:nvSpPr>
        <p:spPr>
          <a:xfrm>
            <a:off x="838200" y="1438275"/>
            <a:ext cx="8305800" cy="5267325"/>
          </a:xfrm>
        </p:spPr>
        <p:txBody>
          <a:bodyPr/>
          <a:lstStyle/>
          <a:p>
            <a:r>
              <a:rPr lang="en-AU" sz="1800" dirty="0" smtClean="0"/>
              <a:t>22: </a:t>
            </a:r>
            <a:r>
              <a:rPr lang="en-AU" sz="1800" dirty="0" smtClean="0">
                <a:hlinkClick r:id="rId2"/>
              </a:rPr>
              <a:t>Cadenza – knowledge in the life &amp; death of a large engineering co</a:t>
            </a:r>
            <a:r>
              <a:rPr lang="en-AU" sz="1800" dirty="0" smtClean="0"/>
              <a:t>.</a:t>
            </a:r>
          </a:p>
          <a:p>
            <a:pPr lvl="1"/>
            <a:r>
              <a:rPr lang="en-AU" sz="1600" i="1" dirty="0" smtClean="0"/>
              <a:t>A cadenza is a virtuosic section for the performer, usually near the end of the composition reflecting and elaborating on some key themes of the overall composition</a:t>
            </a:r>
            <a:r>
              <a:rPr lang="en-AU" sz="1600" dirty="0" smtClean="0"/>
              <a:t>. Here I reflect on observations of the management of knowledge I made during my active involvement over 17½ years in </a:t>
            </a:r>
            <a:r>
              <a:rPr lang="en-AU" sz="1600" dirty="0" err="1" smtClean="0"/>
              <a:t>Tenix</a:t>
            </a:r>
            <a:r>
              <a:rPr lang="en-AU" sz="1600" dirty="0" smtClean="0"/>
              <a:t> Defence with the successful &amp; profitable completion of 10 ANZAC Frigates that was immediately followed immediately by the company’s death because it forgot how to effectively complete a much simpler and smaller project.</a:t>
            </a:r>
          </a:p>
          <a:p>
            <a:r>
              <a:rPr lang="en-AU" sz="1800" dirty="0" smtClean="0"/>
              <a:t>23: </a:t>
            </a:r>
            <a:r>
              <a:rPr lang="en-AU" sz="1800" dirty="0" smtClean="0">
                <a:hlinkClick r:id="rId3"/>
              </a:rPr>
              <a:t>Coda - The sting in the tail</a:t>
            </a:r>
            <a:endParaRPr lang="en-AU" sz="1800" dirty="0" smtClean="0"/>
          </a:p>
          <a:p>
            <a:pPr lvl="1"/>
            <a:r>
              <a:rPr lang="en-AU" sz="1600" i="1" dirty="0" smtClean="0"/>
              <a:t>A coda is a generally short and more or less independent passage added to the end of a composition so as to reinforce the sense of conclusion</a:t>
            </a:r>
            <a:r>
              <a:rPr lang="en-AU" sz="1600" dirty="0" smtClean="0"/>
              <a:t>. Here I consider the question raised in the title of this </a:t>
            </a:r>
            <a:r>
              <a:rPr lang="en-AU" sz="1600" dirty="0" err="1" smtClean="0"/>
              <a:t>Meetup</a:t>
            </a:r>
            <a:r>
              <a:rPr lang="en-AU" sz="1600" dirty="0" smtClean="0"/>
              <a:t> series - what does the understanding of the roles of cognitive technologies developed in this book tell us about the future of humanity? I see three possible scenarios, only one of which is moderately benign. Which of these will come to pass depends critically on how successful we are at understanding who we are and applying the tremendous body of knowledge we have assembled over our history to bring Moore’s Law under control.</a:t>
            </a:r>
          </a:p>
          <a:p>
            <a:pPr lvl="1"/>
            <a:endParaRPr lang="en-AU" sz="1400" dirty="0" smtClean="0"/>
          </a:p>
          <a:p>
            <a:pPr lvl="1"/>
            <a:endParaRPr lang="en-AU" sz="14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21</a:t>
            </a:fld>
            <a:endParaRPr lang="en-US">
              <a:solidFill>
                <a:srgbClr val="FFFFFF"/>
              </a:solidFill>
            </a:endParaRPr>
          </a:p>
        </p:txBody>
      </p:sp>
    </p:spTree>
    <p:extLst>
      <p:ext uri="{BB962C8B-B14F-4D97-AF65-F5344CB8AC3E}">
        <p14:creationId xmlns:p14="http://schemas.microsoft.com/office/powerpoint/2010/main" xmlns="" val="369608107"/>
      </p:ext>
    </p:extLst>
  </p:cSld>
  <p:clrMapOvr>
    <a:masterClrMapping/>
  </p:clrMapOvr>
  <p:transition advTm="7211"/>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dirty="0" smtClean="0"/>
              <a:t>A question </a:t>
            </a:r>
            <a:r>
              <a:rPr lang="en-AU" smtClean="0"/>
              <a:t>to ponder</a:t>
            </a:r>
            <a:endParaRPr lang="en-US" dirty="0"/>
          </a:p>
        </p:txBody>
      </p:sp>
      <p:pic>
        <p:nvPicPr>
          <p:cNvPr id="5" name="Content Placeholder 4" descr="Coda.png"/>
          <p:cNvPicPr>
            <a:picLocks noGrp="1" noChangeAspect="1"/>
          </p:cNvPicPr>
          <p:nvPr>
            <p:ph idx="1"/>
          </p:nvPr>
        </p:nvPicPr>
        <p:blipFill>
          <a:blip r:embed="rId4" cstate="print"/>
          <a:stretch>
            <a:fillRect/>
          </a:stretch>
        </p:blipFill>
        <p:spPr>
          <a:xfrm>
            <a:off x="1510080" y="1438275"/>
            <a:ext cx="6903757" cy="5419725"/>
          </a:xfrm>
        </p:spPr>
      </p:pic>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22</a:t>
            </a:fld>
            <a:endParaRPr lang="en-US">
              <a:solidFill>
                <a:srgbClr val="FFFFFF"/>
              </a:solidFill>
            </a:endParaRPr>
          </a:p>
        </p:txBody>
      </p:sp>
      <p:pic>
        <p:nvPicPr>
          <p:cNvPr id="6" name="Session 1 Slide 22.wav">
            <a:hlinkClick r:id="" action="ppaction://media"/>
          </p:cNvPr>
          <p:cNvPicPr>
            <a:picLocks noRot="1" noChangeAspect="1"/>
          </p:cNvPicPr>
          <p:nvPr>
            <a:audioFile r:link="rId1"/>
          </p:nvPr>
        </p:nvPicPr>
        <p:blipFill>
          <a:blip r:embed="rId5" cstate="print"/>
          <a:stretch>
            <a:fillRect/>
          </a:stretch>
        </p:blipFill>
        <p:spPr>
          <a:xfrm>
            <a:off x="8307289" y="0"/>
            <a:ext cx="836712" cy="836712"/>
          </a:xfrm>
          <a:prstGeom prst="rect">
            <a:avLst/>
          </a:prstGeom>
        </p:spPr>
      </p:pic>
    </p:spTree>
  </p:cSld>
  <p:clrMapOvr>
    <a:masterClrMapping/>
  </p:clrMapOvr>
  <p:transition advTm="11286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7953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10087"/>
            <a:ext cx="8380413" cy="811212"/>
          </a:xfrm>
        </p:spPr>
        <p:txBody>
          <a:bodyPr/>
          <a:lstStyle/>
          <a:p>
            <a:pPr algn="ctr"/>
            <a:r>
              <a:rPr lang="en-US" dirty="0" smtClean="0"/>
              <a:t>Tonight’s </a:t>
            </a:r>
            <a:r>
              <a:rPr lang="en-US" dirty="0" err="1" smtClean="0"/>
              <a:t>Meetup</a:t>
            </a:r>
            <a:endParaRPr lang="en-US" dirty="0"/>
          </a:p>
        </p:txBody>
      </p:sp>
      <p:sp>
        <p:nvSpPr>
          <p:cNvPr id="3" name="Content Placeholder 2"/>
          <p:cNvSpPr>
            <a:spLocks noGrp="1"/>
          </p:cNvSpPr>
          <p:nvPr>
            <p:ph idx="1"/>
          </p:nvPr>
        </p:nvSpPr>
        <p:spPr>
          <a:xfrm>
            <a:off x="838200" y="1438275"/>
            <a:ext cx="8305800" cy="5267325"/>
          </a:xfrm>
        </p:spPr>
        <p:txBody>
          <a:bodyPr/>
          <a:lstStyle/>
          <a:p>
            <a:r>
              <a:rPr lang="en-US" sz="2400" dirty="0"/>
              <a:t>What resources are on offer in this exercise?</a:t>
            </a:r>
          </a:p>
          <a:p>
            <a:r>
              <a:rPr lang="en-US" sz="2400" dirty="0" smtClean="0"/>
              <a:t>Introduce ourselves</a:t>
            </a:r>
          </a:p>
          <a:p>
            <a:pPr lvl="1"/>
            <a:r>
              <a:rPr lang="en-US" sz="2000" dirty="0" smtClean="0"/>
              <a:t>Who I am, what do I offer, and what do I hope to gain?</a:t>
            </a:r>
          </a:p>
          <a:p>
            <a:pPr lvl="2"/>
            <a:r>
              <a:rPr lang="en-US" sz="1600" dirty="0" smtClean="0"/>
              <a:t>I’ll do this more thoroughly in Session 2 when I talk about how the book came to be written.</a:t>
            </a:r>
          </a:p>
          <a:p>
            <a:pPr lvl="1"/>
            <a:r>
              <a:rPr lang="en-US" sz="2000" dirty="0" smtClean="0"/>
              <a:t>Who are you?</a:t>
            </a:r>
          </a:p>
          <a:p>
            <a:pPr lvl="1"/>
            <a:r>
              <a:rPr lang="en-US" sz="2000" dirty="0" smtClean="0"/>
              <a:t>What would you like to get from this intellectual exploration (answer later)</a:t>
            </a:r>
          </a:p>
          <a:p>
            <a:r>
              <a:rPr lang="en-US" sz="2400" dirty="0" smtClean="0"/>
              <a:t>What is a hypertext fugue?</a:t>
            </a:r>
          </a:p>
          <a:p>
            <a:r>
              <a:rPr lang="en-US" sz="2400" dirty="0" smtClean="0"/>
              <a:t>What are the key threads and how are they interwoven to turn a book into a fugue?</a:t>
            </a:r>
          </a:p>
          <a:p>
            <a:r>
              <a:rPr lang="en-US" sz="2400" dirty="0" smtClean="0"/>
              <a:t>Project outline</a:t>
            </a:r>
            <a:endParaRPr lang="en-US" sz="2400"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a:solidFill>
                  <a:srgbClr val="FFFFFF"/>
                </a:solidFill>
              </a:rPr>
              <a:pPr>
                <a:defRPr/>
              </a:pPr>
              <a:t>3</a:t>
            </a:fld>
            <a:endParaRPr lang="en-US">
              <a:solidFill>
                <a:srgbClr val="FFFFFF"/>
              </a:solidFill>
            </a:endParaRPr>
          </a:p>
        </p:txBody>
      </p:sp>
      <p:pic>
        <p:nvPicPr>
          <p:cNvPr id="6" name="Session 1 Slide 03.wav">
            <a:hlinkClick r:id="" action="ppaction://media"/>
          </p:cNvPr>
          <p:cNvPicPr>
            <a:picLocks noRot="1" noChangeAspect="1"/>
          </p:cNvPicPr>
          <p:nvPr>
            <a:audioFile r:link="rId1"/>
          </p:nvPr>
        </p:nvPicPr>
        <p:blipFill>
          <a:blip r:embed="rId4" cstate="print"/>
          <a:stretch>
            <a:fillRect/>
          </a:stretch>
        </p:blipFill>
        <p:spPr>
          <a:xfrm>
            <a:off x="8388425" y="0"/>
            <a:ext cx="755576" cy="755576"/>
          </a:xfrm>
          <a:prstGeom prst="rect">
            <a:avLst/>
          </a:prstGeom>
        </p:spPr>
      </p:pic>
    </p:spTree>
    <p:extLst>
      <p:ext uri="{BB962C8B-B14F-4D97-AF65-F5344CB8AC3E}">
        <p14:creationId xmlns:p14="http://schemas.microsoft.com/office/powerpoint/2010/main" xmlns="" val="1797764495"/>
      </p:ext>
    </p:extLst>
  </p:cSld>
  <p:clrMapOvr>
    <a:masterClrMapping/>
  </p:clrMapOvr>
  <p:transition advTm="2181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70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US" dirty="0" smtClean="0"/>
              <a:t>Project resources</a:t>
            </a:r>
            <a:endParaRPr lang="en-US" dirty="0"/>
          </a:p>
        </p:txBody>
      </p:sp>
      <p:sp>
        <p:nvSpPr>
          <p:cNvPr id="3" name="Content Placeholder 2"/>
          <p:cNvSpPr>
            <a:spLocks noGrp="1"/>
          </p:cNvSpPr>
          <p:nvPr>
            <p:ph idx="1"/>
          </p:nvPr>
        </p:nvSpPr>
        <p:spPr/>
        <p:txBody>
          <a:bodyPr/>
          <a:lstStyle/>
          <a:p>
            <a:r>
              <a:rPr lang="en-US" dirty="0" smtClean="0"/>
              <a:t>Me and my living knowledge</a:t>
            </a:r>
          </a:p>
          <a:p>
            <a:r>
              <a:rPr lang="en-US" dirty="0" smtClean="0"/>
              <a:t>You and your living knowledge</a:t>
            </a:r>
          </a:p>
          <a:p>
            <a:r>
              <a:rPr lang="en-US" dirty="0" smtClean="0"/>
              <a:t>Our social networks</a:t>
            </a:r>
          </a:p>
          <a:p>
            <a:r>
              <a:rPr lang="en-US" dirty="0" smtClean="0"/>
              <a:t>Our cognitive tools and connections to network infrastructure</a:t>
            </a:r>
          </a:p>
          <a:p>
            <a:r>
              <a:rPr lang="en-US" dirty="0" smtClean="0"/>
              <a:t>The “university” and its connections to network infrastructure</a:t>
            </a:r>
          </a:p>
          <a:p>
            <a:r>
              <a:rPr lang="en-US" dirty="0" smtClean="0"/>
              <a:t>The book and its connections to the Web</a:t>
            </a:r>
          </a:p>
          <a:p>
            <a:r>
              <a:rPr lang="en-US" dirty="0" smtClean="0"/>
              <a:t>The World Wide Web and everything that is in it</a:t>
            </a:r>
            <a:endParaRPr lang="en-US" dirty="0"/>
          </a:p>
        </p:txBody>
      </p:sp>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4</a:t>
            </a:fld>
            <a:endParaRPr lang="en-US">
              <a:solidFill>
                <a:srgbClr val="FFFFFF"/>
              </a:solidFill>
            </a:endParaRPr>
          </a:p>
        </p:txBody>
      </p:sp>
      <p:pic>
        <p:nvPicPr>
          <p:cNvPr id="6" name="Session 1 Slide 04.wav">
            <a:hlinkClick r:id="" action="ppaction://media"/>
          </p:cNvPr>
          <p:cNvPicPr>
            <a:picLocks noRot="1" noChangeAspect="1"/>
          </p:cNvPicPr>
          <p:nvPr>
            <a:audioFile r:link="rId1"/>
          </p:nvPr>
        </p:nvPicPr>
        <p:blipFill>
          <a:blip r:embed="rId4" cstate="print"/>
          <a:stretch>
            <a:fillRect/>
          </a:stretch>
        </p:blipFill>
        <p:spPr>
          <a:xfrm>
            <a:off x="8451305" y="0"/>
            <a:ext cx="692696" cy="692696"/>
          </a:xfrm>
          <a:prstGeom prst="rect">
            <a:avLst/>
          </a:prstGeom>
        </p:spPr>
      </p:pic>
    </p:spTree>
    <p:extLst>
      <p:ext uri="{BB962C8B-B14F-4D97-AF65-F5344CB8AC3E}">
        <p14:creationId xmlns:p14="http://schemas.microsoft.com/office/powerpoint/2010/main" xmlns="" val="1229569780"/>
      </p:ext>
    </p:extLst>
  </p:cSld>
  <p:clrMapOvr>
    <a:masterClrMapping/>
  </p:clrMapOvr>
  <p:transition advTm="17181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9069"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40231"/>
            <a:ext cx="8380413" cy="811212"/>
          </a:xfrm>
        </p:spPr>
        <p:txBody>
          <a:bodyPr/>
          <a:lstStyle/>
          <a:p>
            <a:pPr algn="ctr"/>
            <a:r>
              <a:rPr lang="en-US" sz="2400" dirty="0" smtClean="0">
                <a:solidFill>
                  <a:srgbClr val="C00000"/>
                </a:solidFill>
              </a:rPr>
              <a:t>Application Holy Wars or a New Reformation - </a:t>
            </a:r>
            <a:br>
              <a:rPr lang="en-US" sz="2400" dirty="0" smtClean="0">
                <a:solidFill>
                  <a:srgbClr val="C00000"/>
                </a:solidFill>
              </a:rPr>
            </a:br>
            <a:r>
              <a:rPr lang="en-US" sz="2000" dirty="0" smtClean="0">
                <a:solidFill>
                  <a:srgbClr val="C00000"/>
                </a:solidFill>
              </a:rPr>
              <a:t>A Fugue on the Theory of Knowledge</a:t>
            </a:r>
            <a:endParaRPr lang="en-US" sz="2400" dirty="0">
              <a:solidFill>
                <a:srgbClr val="C00000"/>
              </a:solidFill>
            </a:endParaRPr>
          </a:p>
        </p:txBody>
      </p:sp>
      <p:sp>
        <p:nvSpPr>
          <p:cNvPr id="3" name="Content Placeholder 2"/>
          <p:cNvSpPr>
            <a:spLocks noGrp="1"/>
          </p:cNvSpPr>
          <p:nvPr>
            <p:ph idx="1"/>
          </p:nvPr>
        </p:nvSpPr>
        <p:spPr>
          <a:xfrm>
            <a:off x="838199" y="1438275"/>
            <a:ext cx="8304213" cy="5267325"/>
          </a:xfrm>
        </p:spPr>
        <p:txBody>
          <a:bodyPr/>
          <a:lstStyle/>
          <a:p>
            <a:pPr lvl="1"/>
            <a:r>
              <a:rPr lang="en-US" sz="2000" dirty="0" smtClean="0"/>
              <a:t>Based on 70+ years observing nature, studying &amp; teaching science, working in a variety of organizations and managing knowledge for them</a:t>
            </a:r>
          </a:p>
          <a:p>
            <a:pPr lvl="1"/>
            <a:r>
              <a:rPr lang="en-US" sz="2000" dirty="0" smtClean="0"/>
              <a:t>I began writing in 2001 and after several interruptions it is now close to being finished</a:t>
            </a:r>
          </a:p>
          <a:p>
            <a:pPr lvl="2"/>
            <a:r>
              <a:rPr lang="en-US" sz="1800" dirty="0" smtClean="0"/>
              <a:t>Combines theories of life, knowledge and evolution</a:t>
            </a:r>
          </a:p>
          <a:p>
            <a:pPr lvl="2"/>
            <a:r>
              <a:rPr lang="en-US" sz="1800" dirty="0" smtClean="0"/>
              <a:t>Explores the history of cognitive technologies</a:t>
            </a:r>
          </a:p>
          <a:p>
            <a:pPr lvl="2"/>
            <a:r>
              <a:rPr lang="en-US" sz="1800" dirty="0" smtClean="0"/>
              <a:t>Provides an evolutionary hypothesis explaining how some tool-using apes became us and how we formed knowledge-based organizations that transcend the sum of people forming the organization</a:t>
            </a:r>
          </a:p>
          <a:p>
            <a:pPr lvl="2"/>
            <a:r>
              <a:rPr lang="en-US" sz="1800" dirty="0" smtClean="0"/>
              <a:t>Considers our possible futures as our knowledge grows </a:t>
            </a:r>
            <a:r>
              <a:rPr lang="en-US" sz="1800" dirty="0" err="1" smtClean="0"/>
              <a:t>hyperexponentially</a:t>
            </a:r>
            <a:endParaRPr lang="en-US" sz="1800" dirty="0" smtClean="0"/>
          </a:p>
          <a:p>
            <a:pPr lvl="1"/>
            <a:r>
              <a:rPr lang="en-US" sz="2200" dirty="0" smtClean="0">
                <a:solidFill>
                  <a:srgbClr val="C00000"/>
                </a:solidFill>
              </a:rPr>
              <a:t>Designed as a hypertext that is intended to allow its huge scope to be browsed and read in many ways from many different interests</a:t>
            </a:r>
            <a:endParaRPr lang="en-US" sz="2000" dirty="0">
              <a:solidFill>
                <a:srgbClr val="C00000"/>
              </a:solidFill>
            </a:endParaRPr>
          </a:p>
        </p:txBody>
      </p:sp>
      <p:sp>
        <p:nvSpPr>
          <p:cNvPr id="4" name="Slide Number Placeholder 3"/>
          <p:cNvSpPr>
            <a:spLocks noGrp="1"/>
          </p:cNvSpPr>
          <p:nvPr>
            <p:ph type="sldNum" sz="quarter" idx="12"/>
          </p:nvPr>
        </p:nvSpPr>
        <p:spPr/>
        <p:txBody>
          <a:bodyPr/>
          <a:lstStyle/>
          <a:p>
            <a:pPr>
              <a:defRPr/>
            </a:pPr>
            <a:fld id="{E1F797CB-F4C1-42DB-806F-5A9AE86FF58A}" type="slidenum">
              <a:rPr lang="en-US">
                <a:solidFill>
                  <a:srgbClr val="FFFFFF"/>
                </a:solidFill>
              </a:rPr>
              <a:pPr>
                <a:defRPr/>
              </a:pPr>
              <a:t>5</a:t>
            </a:fld>
            <a:endParaRPr lang="en-US">
              <a:solidFill>
                <a:srgbClr val="FFFFFF"/>
              </a:solidFill>
            </a:endParaRPr>
          </a:p>
        </p:txBody>
      </p:sp>
      <p:pic>
        <p:nvPicPr>
          <p:cNvPr id="6" name="Session 1 Slide 05.wav">
            <a:hlinkClick r:id="" action="ppaction://media"/>
          </p:cNvPr>
          <p:cNvPicPr>
            <a:picLocks noRot="1" noChangeAspect="1"/>
          </p:cNvPicPr>
          <p:nvPr>
            <a:audioFile r:link="rId1"/>
          </p:nvPr>
        </p:nvPicPr>
        <p:blipFill>
          <a:blip r:embed="rId4" cstate="print"/>
          <a:stretch>
            <a:fillRect/>
          </a:stretch>
        </p:blipFill>
        <p:spPr>
          <a:xfrm>
            <a:off x="8523313" y="0"/>
            <a:ext cx="620688" cy="620688"/>
          </a:xfrm>
          <a:prstGeom prst="rect">
            <a:avLst/>
          </a:prstGeom>
        </p:spPr>
      </p:pic>
    </p:spTree>
    <p:extLst>
      <p:ext uri="{BB962C8B-B14F-4D97-AF65-F5344CB8AC3E}">
        <p14:creationId xmlns:p14="http://schemas.microsoft.com/office/powerpoint/2010/main" xmlns="" val="3554222655"/>
      </p:ext>
    </p:extLst>
  </p:cSld>
  <p:clrMapOvr>
    <a:masterClrMapping/>
  </p:clrMapOvr>
  <p:transition advTm="36892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57739"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0038"/>
            <a:ext cx="8382000" cy="811212"/>
          </a:xfrm>
        </p:spPr>
        <p:txBody>
          <a:bodyPr/>
          <a:lstStyle/>
          <a:p>
            <a:pPr algn="ctr"/>
            <a:r>
              <a:rPr lang="en-AU" dirty="0" smtClean="0"/>
              <a:t>A question </a:t>
            </a:r>
            <a:r>
              <a:rPr lang="en-AU" smtClean="0"/>
              <a:t>to ponder</a:t>
            </a:r>
            <a:endParaRPr lang="en-US" dirty="0"/>
          </a:p>
        </p:txBody>
      </p:sp>
      <p:pic>
        <p:nvPicPr>
          <p:cNvPr id="5" name="Content Placeholder 4" descr="Coda.png"/>
          <p:cNvPicPr>
            <a:picLocks noGrp="1" noChangeAspect="1"/>
          </p:cNvPicPr>
          <p:nvPr>
            <p:ph idx="1"/>
          </p:nvPr>
        </p:nvPicPr>
        <p:blipFill>
          <a:blip r:embed="rId4" cstate="print"/>
          <a:stretch>
            <a:fillRect/>
          </a:stretch>
        </p:blipFill>
        <p:spPr>
          <a:xfrm>
            <a:off x="1510080" y="1438275"/>
            <a:ext cx="6903757" cy="5231085"/>
          </a:xfrm>
        </p:spPr>
      </p:pic>
      <p:sp>
        <p:nvSpPr>
          <p:cNvPr id="4" name="Slide Number Placeholder 3"/>
          <p:cNvSpPr>
            <a:spLocks noGrp="1"/>
          </p:cNvSpPr>
          <p:nvPr>
            <p:ph type="sldNum" sz="quarter" idx="12"/>
          </p:nvPr>
        </p:nvSpPr>
        <p:spPr/>
        <p:txBody>
          <a:bodyPr/>
          <a:lstStyle/>
          <a:p>
            <a:pPr>
              <a:defRPr/>
            </a:pPr>
            <a:fld id="{E1F797CB-F4C1-42DB-806F-5A9AE86FF58A}" type="slidenum">
              <a:rPr lang="en-US" smtClean="0">
                <a:solidFill>
                  <a:srgbClr val="FFFFFF"/>
                </a:solidFill>
              </a:rPr>
              <a:pPr>
                <a:defRPr/>
              </a:pPr>
              <a:t>6</a:t>
            </a:fld>
            <a:endParaRPr lang="en-US">
              <a:solidFill>
                <a:srgbClr val="FFFFFF"/>
              </a:solidFill>
            </a:endParaRPr>
          </a:p>
        </p:txBody>
      </p:sp>
      <p:pic>
        <p:nvPicPr>
          <p:cNvPr id="6" name="Session 1 Slide 06.wav">
            <a:hlinkClick r:id="" action="ppaction://media"/>
          </p:cNvPr>
          <p:cNvPicPr>
            <a:picLocks noRot="1" noChangeAspect="1"/>
          </p:cNvPicPr>
          <p:nvPr>
            <a:audioFile r:link="rId1"/>
          </p:nvPr>
        </p:nvPicPr>
        <p:blipFill>
          <a:blip r:embed="rId5" cstate="print"/>
          <a:stretch>
            <a:fillRect/>
          </a:stretch>
        </p:blipFill>
        <p:spPr>
          <a:xfrm>
            <a:off x="8316417" y="0"/>
            <a:ext cx="827584" cy="827584"/>
          </a:xfrm>
          <a:prstGeom prst="rect">
            <a:avLst/>
          </a:prstGeom>
        </p:spPr>
      </p:pic>
    </p:spTree>
    <p:extLst>
      <p:ext uri="{BB962C8B-B14F-4D97-AF65-F5344CB8AC3E}">
        <p14:creationId xmlns:p14="http://schemas.microsoft.com/office/powerpoint/2010/main" xmlns="" val="184963005"/>
      </p:ext>
    </p:extLst>
  </p:cSld>
  <p:clrMapOvr>
    <a:masterClrMapping/>
  </p:clrMapOvr>
  <p:transition advTm="742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536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157A06E-CA54-4E14-9FA1-B3899B7CBDC0}" type="slidenum">
              <a:rPr lang="en-US" altLang="en-US">
                <a:solidFill>
                  <a:srgbClr val="FFFFFF"/>
                </a:solidFill>
              </a:rPr>
              <a:pPr/>
              <a:t>7</a:t>
            </a:fld>
            <a:endParaRPr lang="en-US" altLang="en-US">
              <a:solidFill>
                <a:srgbClr val="FFFFFF"/>
              </a:solidFill>
            </a:endParaRPr>
          </a:p>
        </p:txBody>
      </p:sp>
      <p:sp>
        <p:nvSpPr>
          <p:cNvPr id="311298" name="AutoShape 2"/>
          <p:cNvSpPr>
            <a:spLocks noGrp="1" noChangeArrowheads="1"/>
          </p:cNvSpPr>
          <p:nvPr>
            <p:ph type="title"/>
          </p:nvPr>
        </p:nvSpPr>
        <p:spPr>
          <a:xfrm>
            <a:off x="762000" y="300038"/>
            <a:ext cx="8382000" cy="811212"/>
          </a:xfrm>
        </p:spPr>
        <p:txBody>
          <a:bodyPr/>
          <a:lstStyle/>
          <a:p>
            <a:pPr algn="ctr"/>
            <a:r>
              <a:rPr lang="en-US" altLang="en-US" sz="3200" dirty="0" smtClean="0"/>
              <a:t>Explaining the title</a:t>
            </a:r>
            <a:endParaRPr lang="en-US" altLang="en-US" sz="3200" dirty="0"/>
          </a:p>
        </p:txBody>
      </p:sp>
      <p:sp>
        <p:nvSpPr>
          <p:cNvPr id="311299" name="Rectangle 3"/>
          <p:cNvSpPr>
            <a:spLocks noGrp="1" noChangeArrowheads="1"/>
          </p:cNvSpPr>
          <p:nvPr>
            <p:ph type="body" idx="1"/>
          </p:nvPr>
        </p:nvSpPr>
        <p:spPr>
          <a:xfrm>
            <a:off x="838200" y="1438275"/>
            <a:ext cx="8305800" cy="5267325"/>
          </a:xfrm>
        </p:spPr>
        <p:txBody>
          <a:bodyPr/>
          <a:lstStyle/>
          <a:p>
            <a:pPr>
              <a:lnSpc>
                <a:spcPct val="80000"/>
              </a:lnSpc>
            </a:pPr>
            <a:r>
              <a:rPr lang="en-US" altLang="en-US" sz="1600" dirty="0" smtClean="0"/>
              <a:t>“</a:t>
            </a:r>
            <a:r>
              <a:rPr lang="en-US" altLang="en-US" sz="1600" dirty="0">
                <a:solidFill>
                  <a:srgbClr val="CC0000"/>
                </a:solidFill>
              </a:rPr>
              <a:t>Application</a:t>
            </a:r>
            <a:r>
              <a:rPr lang="en-US" altLang="en-US" sz="1600" dirty="0"/>
              <a:t>” </a:t>
            </a:r>
          </a:p>
          <a:p>
            <a:pPr lvl="1">
              <a:lnSpc>
                <a:spcPct val="80000"/>
              </a:lnSpc>
            </a:pPr>
            <a:r>
              <a:rPr lang="en-US" altLang="en-US" sz="1600" dirty="0" smtClean="0"/>
              <a:t>computer software </a:t>
            </a:r>
            <a:r>
              <a:rPr lang="en-US" altLang="en-US" sz="1600" dirty="0"/>
              <a:t>designed to solve a class of problems</a:t>
            </a:r>
          </a:p>
          <a:p>
            <a:pPr>
              <a:lnSpc>
                <a:spcPct val="80000"/>
              </a:lnSpc>
            </a:pPr>
            <a:r>
              <a:rPr lang="en-US" altLang="en-US" sz="1600" dirty="0"/>
              <a:t>“</a:t>
            </a:r>
            <a:r>
              <a:rPr lang="en-US" altLang="en-US" sz="1600" dirty="0">
                <a:solidFill>
                  <a:srgbClr val="CC0000"/>
                </a:solidFill>
              </a:rPr>
              <a:t>Holy </a:t>
            </a:r>
            <a:r>
              <a:rPr lang="en-US" altLang="en-US" sz="1600" dirty="0" smtClean="0">
                <a:solidFill>
                  <a:srgbClr val="CC0000"/>
                </a:solidFill>
              </a:rPr>
              <a:t>wars</a:t>
            </a:r>
            <a:r>
              <a:rPr lang="en-US" altLang="en-US" sz="1600" dirty="0" smtClean="0"/>
              <a:t>” </a:t>
            </a:r>
            <a:r>
              <a:rPr lang="en-US" altLang="en-US" sz="1600" dirty="0"/>
              <a:t>(~ “flame war”)</a:t>
            </a:r>
          </a:p>
          <a:p>
            <a:pPr lvl="1">
              <a:lnSpc>
                <a:spcPct val="80000"/>
              </a:lnSpc>
            </a:pPr>
            <a:r>
              <a:rPr lang="en-US" altLang="en-US" sz="1600" dirty="0" smtClean="0"/>
              <a:t>conflicts </a:t>
            </a:r>
            <a:r>
              <a:rPr lang="en-US" altLang="en-US" sz="1600" dirty="0"/>
              <a:t>over competing knowledge paradigms or technologies that </a:t>
            </a:r>
            <a:r>
              <a:rPr lang="en-US" altLang="en-US" sz="1600" dirty="0" smtClean="0"/>
              <a:t>become </a:t>
            </a:r>
            <a:r>
              <a:rPr lang="en-US" altLang="en-US" sz="1600" dirty="0"/>
              <a:t>heatedly emotional when protagonists </a:t>
            </a:r>
            <a:r>
              <a:rPr lang="en-US" altLang="en-US" sz="1600" dirty="0" smtClean="0"/>
              <a:t>do </a:t>
            </a:r>
            <a:r>
              <a:rPr lang="en-US" altLang="en-US" sz="1600" dirty="0"/>
              <a:t>not </a:t>
            </a:r>
            <a:r>
              <a:rPr lang="en-US" altLang="en-US" sz="1600" dirty="0" smtClean="0"/>
              <a:t>focus on </a:t>
            </a:r>
            <a:r>
              <a:rPr lang="en-US" altLang="en-US" sz="1600" dirty="0"/>
              <a:t>implicit aspects of world views associated with </a:t>
            </a:r>
            <a:r>
              <a:rPr lang="en-US" altLang="en-US" sz="1600" dirty="0" smtClean="0"/>
              <a:t>their different paradigms; </a:t>
            </a:r>
            <a:r>
              <a:rPr lang="en-US" altLang="en-US" sz="1600" dirty="0"/>
              <a:t>often </a:t>
            </a:r>
            <a:r>
              <a:rPr lang="en-US" altLang="en-US" sz="1600" dirty="0" smtClean="0"/>
              <a:t>associated with  </a:t>
            </a:r>
            <a:r>
              <a:rPr lang="en-US" altLang="en-US" sz="1600" dirty="0"/>
              <a:t>scientific or technological revolution</a:t>
            </a:r>
          </a:p>
          <a:p>
            <a:pPr>
              <a:lnSpc>
                <a:spcPct val="80000"/>
              </a:lnSpc>
            </a:pPr>
            <a:r>
              <a:rPr lang="en-US" altLang="en-US" sz="1600" dirty="0"/>
              <a:t>“</a:t>
            </a:r>
            <a:r>
              <a:rPr lang="en-US" altLang="en-US" sz="1600" dirty="0">
                <a:solidFill>
                  <a:srgbClr val="CC0000"/>
                </a:solidFill>
              </a:rPr>
              <a:t>Reformation</a:t>
            </a:r>
            <a:r>
              <a:rPr lang="en-US" altLang="en-US" sz="1600" dirty="0"/>
              <a:t>”</a:t>
            </a:r>
          </a:p>
          <a:p>
            <a:pPr lvl="1">
              <a:lnSpc>
                <a:spcPct val="80000"/>
              </a:lnSpc>
            </a:pPr>
            <a:r>
              <a:rPr lang="en-AU" altLang="en-US" sz="1600" i="1" dirty="0"/>
              <a:t>improvement or transformation of existing institutions or practices </a:t>
            </a:r>
            <a:r>
              <a:rPr lang="en-AU" altLang="en-US" sz="1600" i="1" dirty="0" err="1"/>
              <a:t>etc</a:t>
            </a:r>
            <a:r>
              <a:rPr lang="en-AU" altLang="en-US" sz="1600" i="1" dirty="0"/>
              <a:t>; intended to make a revolutionary change for the </a:t>
            </a:r>
            <a:r>
              <a:rPr lang="en-AU" altLang="en-US" sz="1600" i="1" dirty="0" smtClean="0"/>
              <a:t>better</a:t>
            </a:r>
            <a:endParaRPr lang="en-AU" altLang="en-US" sz="1600" dirty="0"/>
          </a:p>
          <a:p>
            <a:pPr lvl="1">
              <a:lnSpc>
                <a:spcPct val="80000"/>
              </a:lnSpc>
            </a:pPr>
            <a:r>
              <a:rPr lang="en-AU" altLang="en-US" sz="1600" dirty="0" smtClean="0"/>
              <a:t>the revolutionary invention of printing technology facilitated the </a:t>
            </a:r>
            <a:r>
              <a:rPr lang="en-AU" altLang="en-US" sz="1600" dirty="0"/>
              <a:t>Protestant Reformation of the 16</a:t>
            </a:r>
            <a:r>
              <a:rPr lang="en-AU" altLang="en-US" sz="1600" baseline="30000" dirty="0"/>
              <a:t>th</a:t>
            </a:r>
            <a:r>
              <a:rPr lang="en-AU" altLang="en-US" sz="1600" dirty="0"/>
              <a:t> </a:t>
            </a:r>
            <a:r>
              <a:rPr lang="en-AU" altLang="en-US" sz="1600" dirty="0" smtClean="0"/>
              <a:t>century</a:t>
            </a:r>
            <a:endParaRPr lang="en-US" altLang="en-US" sz="1600" dirty="0"/>
          </a:p>
          <a:p>
            <a:pPr>
              <a:lnSpc>
                <a:spcPct val="80000"/>
              </a:lnSpc>
            </a:pPr>
            <a:r>
              <a:rPr lang="en-US" altLang="en-US" sz="1600" dirty="0"/>
              <a:t>“</a:t>
            </a:r>
            <a:r>
              <a:rPr lang="en-US" altLang="en-US" sz="1600" dirty="0">
                <a:solidFill>
                  <a:srgbClr val="CC0000"/>
                </a:solidFill>
              </a:rPr>
              <a:t>Fugue</a:t>
            </a:r>
            <a:r>
              <a:rPr lang="en-US" altLang="en-US" sz="1600" dirty="0"/>
              <a:t>” (illustrated by </a:t>
            </a:r>
            <a:r>
              <a:rPr lang="en-AU" altLang="en-US" sz="1600" dirty="0"/>
              <a:t>J. S. Bach's </a:t>
            </a:r>
            <a:r>
              <a:rPr lang="en-AU" altLang="en-US" sz="1600" dirty="0">
                <a:hlinkClick r:id="rId4"/>
              </a:rPr>
              <a:t>"Little" fugue in G minor</a:t>
            </a:r>
            <a:r>
              <a:rPr lang="en-AU" altLang="en-US" sz="1600" dirty="0"/>
              <a:t>, BWV578)</a:t>
            </a:r>
            <a:endParaRPr lang="en-US" altLang="en-US" sz="1600" dirty="0"/>
          </a:p>
          <a:p>
            <a:pPr lvl="1">
              <a:lnSpc>
                <a:spcPct val="80000"/>
              </a:lnSpc>
            </a:pPr>
            <a:r>
              <a:rPr lang="en-AU" altLang="en-US" sz="1600" dirty="0"/>
              <a:t>a compositional technique in two or more voices, built on a subject (theme) and possibly a counter subject (secondary theme) that are introduced at the beginning and recur frequently in the course of the composition</a:t>
            </a:r>
          </a:p>
          <a:p>
            <a:pPr lvl="1">
              <a:lnSpc>
                <a:spcPct val="80000"/>
              </a:lnSpc>
            </a:pPr>
            <a:r>
              <a:rPr lang="en-AU" altLang="en-US" sz="1600" dirty="0"/>
              <a:t>the logical development in the book is modelled after a fugue</a:t>
            </a:r>
          </a:p>
          <a:p>
            <a:pPr>
              <a:lnSpc>
                <a:spcPct val="80000"/>
              </a:lnSpc>
            </a:pPr>
            <a:r>
              <a:rPr lang="en-AU" altLang="en-US" sz="1600" dirty="0"/>
              <a:t>“</a:t>
            </a:r>
            <a:r>
              <a:rPr lang="en-AU" altLang="en-US" sz="1600" dirty="0">
                <a:solidFill>
                  <a:srgbClr val="CC0000"/>
                </a:solidFill>
              </a:rPr>
              <a:t>Knowledge</a:t>
            </a:r>
            <a:r>
              <a:rPr lang="en-AU" altLang="en-US" sz="1600" dirty="0"/>
              <a:t>”</a:t>
            </a:r>
          </a:p>
          <a:p>
            <a:pPr lvl="1">
              <a:lnSpc>
                <a:spcPct val="80000"/>
              </a:lnSpc>
            </a:pPr>
            <a:r>
              <a:rPr lang="en-AU" altLang="en-US" sz="1600" dirty="0"/>
              <a:t>solutions to problems of life</a:t>
            </a:r>
          </a:p>
          <a:p>
            <a:pPr lvl="1">
              <a:lnSpc>
                <a:spcPct val="80000"/>
              </a:lnSpc>
            </a:pPr>
            <a:r>
              <a:rPr lang="en-AU" altLang="en-US" sz="1600" dirty="0"/>
              <a:t>what the book is all about</a:t>
            </a:r>
          </a:p>
          <a:p>
            <a:pPr>
              <a:lnSpc>
                <a:spcPct val="80000"/>
              </a:lnSpc>
            </a:pPr>
            <a:r>
              <a:rPr lang="en-US" altLang="en-US" sz="1600" dirty="0"/>
              <a:t>“</a:t>
            </a:r>
            <a:r>
              <a:rPr lang="en-US" altLang="en-US" sz="1600" dirty="0">
                <a:solidFill>
                  <a:srgbClr val="CC0000"/>
                </a:solidFill>
              </a:rPr>
              <a:t>Theory of knowledge</a:t>
            </a:r>
            <a:r>
              <a:rPr lang="en-US" altLang="en-US" sz="1600" dirty="0"/>
              <a:t>”</a:t>
            </a:r>
          </a:p>
          <a:p>
            <a:pPr lvl="1">
              <a:lnSpc>
                <a:spcPct val="80000"/>
              </a:lnSpc>
            </a:pPr>
            <a:r>
              <a:rPr lang="en-AU" altLang="en-US" sz="1600" dirty="0"/>
              <a:t>branch of philosophy concerned with the nature and scope (limitations) of knowledge, addressing the questions: What is knowledge? How is it constructed? How well does knowledge reflect external reality</a:t>
            </a:r>
            <a:r>
              <a:rPr lang="en-AU" altLang="en-US" sz="1600" dirty="0" smtClean="0"/>
              <a:t>?</a:t>
            </a:r>
            <a:endParaRPr lang="en-US" altLang="en-US" sz="1600" dirty="0"/>
          </a:p>
        </p:txBody>
      </p:sp>
      <p:pic>
        <p:nvPicPr>
          <p:cNvPr id="7" name="Session 1 Slide 07.wav">
            <a:hlinkClick r:id="" action="ppaction://media"/>
          </p:cNvPr>
          <p:cNvPicPr>
            <a:picLocks noRot="1" noChangeAspect="1"/>
          </p:cNvPicPr>
          <p:nvPr>
            <a:audioFile r:link="rId1"/>
          </p:nvPr>
        </p:nvPicPr>
        <p:blipFill>
          <a:blip r:embed="rId5" cstate="print"/>
          <a:stretch>
            <a:fillRect/>
          </a:stretch>
        </p:blipFill>
        <p:spPr>
          <a:xfrm>
            <a:off x="8316416" y="0"/>
            <a:ext cx="827584" cy="827584"/>
          </a:xfrm>
          <a:prstGeom prst="rect">
            <a:avLst/>
          </a:prstGeom>
        </p:spPr>
      </p:pic>
    </p:spTree>
    <p:extLst>
      <p:ext uri="{BB962C8B-B14F-4D97-AF65-F5344CB8AC3E}">
        <p14:creationId xmlns:p14="http://schemas.microsoft.com/office/powerpoint/2010/main" xmlns="" val="626967801"/>
      </p:ext>
    </p:extLst>
  </p:cSld>
  <p:clrMapOvr>
    <a:masterClrMapping/>
  </p:clrMapOvr>
  <p:transition advTm="6969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897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A203E2EF-2173-4F3F-8DAA-67C70ED65C99}" type="slidenum">
              <a:rPr lang="en-US" altLang="en-US" sz="2000" i="0">
                <a:solidFill>
                  <a:srgbClr val="FFFFFF"/>
                </a:solidFill>
              </a:rPr>
              <a:pPr/>
              <a:t>8</a:t>
            </a:fld>
            <a:endParaRPr lang="en-US" altLang="en-US" sz="2000" i="0">
              <a:solidFill>
                <a:srgbClr val="FFFFFF"/>
              </a:solidFill>
            </a:endParaRPr>
          </a:p>
        </p:txBody>
      </p:sp>
      <p:sp>
        <p:nvSpPr>
          <p:cNvPr id="7171" name="AutoShape 4"/>
          <p:cNvSpPr>
            <a:spLocks noGrp="1" noChangeArrowheads="1"/>
          </p:cNvSpPr>
          <p:nvPr>
            <p:ph type="title"/>
          </p:nvPr>
        </p:nvSpPr>
        <p:spPr/>
        <p:txBody>
          <a:bodyPr/>
          <a:lstStyle/>
          <a:p>
            <a:pPr algn="ctr" eaLnBrk="1" hangingPunct="1"/>
            <a:r>
              <a:rPr lang="en-US" altLang="en-US" sz="3200" dirty="0" smtClean="0"/>
              <a:t>Background for the project</a:t>
            </a:r>
          </a:p>
        </p:txBody>
      </p:sp>
      <p:sp>
        <p:nvSpPr>
          <p:cNvPr id="7172" name="Rectangle 5"/>
          <p:cNvSpPr>
            <a:spLocks noGrp="1" noChangeArrowheads="1"/>
          </p:cNvSpPr>
          <p:nvPr>
            <p:ph type="body" idx="1"/>
          </p:nvPr>
        </p:nvSpPr>
        <p:spPr>
          <a:xfrm>
            <a:off x="838199" y="1438275"/>
            <a:ext cx="8304213" cy="5418138"/>
          </a:xfrm>
        </p:spPr>
        <p:txBody>
          <a:bodyPr/>
          <a:lstStyle/>
          <a:p>
            <a:pPr eaLnBrk="1" hangingPunct="1">
              <a:lnSpc>
                <a:spcPct val="80000"/>
              </a:lnSpc>
            </a:pPr>
            <a:r>
              <a:rPr lang="en-US" altLang="en-US" sz="1800" dirty="0" smtClean="0"/>
              <a:t>Combines threads from many disciplines in my background</a:t>
            </a:r>
          </a:p>
          <a:p>
            <a:pPr lvl="1" eaLnBrk="1" hangingPunct="1">
              <a:lnSpc>
                <a:spcPct val="80000"/>
              </a:lnSpc>
            </a:pPr>
            <a:r>
              <a:rPr lang="en-US" altLang="en-US" sz="1600" dirty="0" smtClean="0"/>
              <a:t>immersed in the ocean from the age of 5 when family moved aboard a boat</a:t>
            </a:r>
          </a:p>
          <a:p>
            <a:pPr lvl="1" eaLnBrk="1" hangingPunct="1">
              <a:lnSpc>
                <a:spcPct val="80000"/>
              </a:lnSpc>
            </a:pPr>
            <a:r>
              <a:rPr lang="en-US" altLang="en-US" sz="1600" dirty="0" smtClean="0"/>
              <a:t>studied physics for 2½ years from 1957 (failed because of </a:t>
            </a:r>
            <a:r>
              <a:rPr lang="en-US" altLang="en-US" sz="1600" dirty="0" err="1" smtClean="0"/>
              <a:t>maths</a:t>
            </a:r>
            <a:r>
              <a:rPr lang="en-US" altLang="en-US" sz="1600" dirty="0" smtClean="0"/>
              <a:t> dyslexia)</a:t>
            </a:r>
          </a:p>
          <a:p>
            <a:pPr lvl="1" eaLnBrk="1" hangingPunct="1">
              <a:lnSpc>
                <a:spcPct val="80000"/>
              </a:lnSpc>
            </a:pPr>
            <a:r>
              <a:rPr lang="en-US" altLang="en-US" sz="1600" dirty="0" smtClean="0"/>
              <a:t>started over in zoology (my life-long marine biology/natural history hobby)</a:t>
            </a:r>
          </a:p>
          <a:p>
            <a:pPr lvl="1" eaLnBrk="1" hangingPunct="1">
              <a:lnSpc>
                <a:spcPct val="80000"/>
              </a:lnSpc>
            </a:pPr>
            <a:r>
              <a:rPr lang="en-US" altLang="en-US" sz="1600" dirty="0" smtClean="0"/>
              <a:t>hands on first &amp; second generation computers (analysis, flow-charting, etc.)</a:t>
            </a:r>
          </a:p>
          <a:p>
            <a:pPr lvl="1" eaLnBrk="1" hangingPunct="1">
              <a:lnSpc>
                <a:spcPct val="80000"/>
              </a:lnSpc>
            </a:pPr>
            <a:r>
              <a:rPr lang="en-US" altLang="en-US" sz="1600" dirty="0" smtClean="0"/>
              <a:t>neurophysiology research assistant for 3 years (intro to cognitive science)</a:t>
            </a:r>
          </a:p>
          <a:p>
            <a:pPr lvl="1" eaLnBrk="1" hangingPunct="1">
              <a:lnSpc>
                <a:spcPct val="80000"/>
              </a:lnSpc>
            </a:pPr>
            <a:r>
              <a:rPr lang="en-US" altLang="en-US" sz="1600" dirty="0" smtClean="0">
                <a:solidFill>
                  <a:srgbClr val="C00000"/>
                </a:solidFill>
              </a:rPr>
              <a:t>studying &amp; teaching biology</a:t>
            </a:r>
          </a:p>
          <a:p>
            <a:pPr lvl="2" eaLnBrk="1" hangingPunct="1">
              <a:lnSpc>
                <a:spcPct val="80000"/>
              </a:lnSpc>
            </a:pPr>
            <a:r>
              <a:rPr lang="en-US" altLang="en-US" sz="1400" dirty="0" smtClean="0"/>
              <a:t>vertebrate &amp; marine invertebrate biology, </a:t>
            </a:r>
            <a:r>
              <a:rPr lang="en-US" altLang="en-US" sz="1400" dirty="0" err="1" smtClean="0"/>
              <a:t>cytogenetics</a:t>
            </a:r>
            <a:r>
              <a:rPr lang="en-US" altLang="en-US" sz="1400" dirty="0" smtClean="0"/>
              <a:t>, genetics</a:t>
            </a:r>
          </a:p>
          <a:p>
            <a:pPr lvl="2" eaLnBrk="1" hangingPunct="1">
              <a:lnSpc>
                <a:spcPct val="80000"/>
              </a:lnSpc>
            </a:pPr>
            <a:r>
              <a:rPr lang="en-US" altLang="en-US" sz="1400" dirty="0" smtClean="0"/>
              <a:t>sophisticated user of library science products</a:t>
            </a:r>
          </a:p>
          <a:p>
            <a:pPr lvl="2" eaLnBrk="1" hangingPunct="1">
              <a:lnSpc>
                <a:spcPct val="80000"/>
              </a:lnSpc>
            </a:pPr>
            <a:r>
              <a:rPr lang="en-US" altLang="en-US" sz="1400" dirty="0" smtClean="0"/>
              <a:t>evolutionary biology (PhD Harvard, 1973), research &amp; teaching to 1980</a:t>
            </a:r>
          </a:p>
          <a:p>
            <a:pPr lvl="2" eaLnBrk="1" hangingPunct="1">
              <a:lnSpc>
                <a:spcPct val="80000"/>
              </a:lnSpc>
            </a:pPr>
            <a:r>
              <a:rPr lang="en-US" altLang="en-US" sz="1400" dirty="0" smtClean="0"/>
              <a:t>theory of knowledge and history and philosophy of science (</a:t>
            </a:r>
            <a:r>
              <a:rPr lang="en-US" altLang="en-US" sz="1400" dirty="0" err="1" smtClean="0"/>
              <a:t>UoM</a:t>
            </a:r>
            <a:r>
              <a:rPr lang="en-US" altLang="en-US" sz="1400" dirty="0" smtClean="0"/>
              <a:t> 1977-79)</a:t>
            </a:r>
          </a:p>
          <a:p>
            <a:pPr lvl="1" eaLnBrk="1" hangingPunct="1">
              <a:lnSpc>
                <a:spcPct val="80000"/>
              </a:lnSpc>
            </a:pPr>
            <a:r>
              <a:rPr lang="en-US" altLang="en-US" sz="1600" dirty="0" smtClean="0">
                <a:solidFill>
                  <a:srgbClr val="C00000"/>
                </a:solidFill>
              </a:rPr>
              <a:t>organizational knowledge management</a:t>
            </a:r>
          </a:p>
          <a:p>
            <a:pPr lvl="2" eaLnBrk="1" hangingPunct="1">
              <a:lnSpc>
                <a:spcPct val="80000"/>
              </a:lnSpc>
            </a:pPr>
            <a:r>
              <a:rPr lang="en-US" altLang="en-US" sz="1400" dirty="0" smtClean="0"/>
              <a:t>technical communication and computer literacy training from 1981 (</a:t>
            </a:r>
            <a:r>
              <a:rPr lang="en-US" altLang="en-US" sz="1400" dirty="0" err="1" smtClean="0"/>
              <a:t>UoM</a:t>
            </a:r>
            <a:r>
              <a:rPr lang="en-US" altLang="en-US" sz="1400" dirty="0" smtClean="0"/>
              <a:t>)</a:t>
            </a:r>
          </a:p>
          <a:p>
            <a:pPr lvl="2" eaLnBrk="1" hangingPunct="1">
              <a:lnSpc>
                <a:spcPct val="95000"/>
              </a:lnSpc>
            </a:pPr>
            <a:r>
              <a:rPr lang="en-US" altLang="en-US" sz="1400" dirty="0" smtClean="0"/>
              <a:t>analysis and design of computerized authoring and content management systems from 1990 to 2007 with a key role designing systems to manage ANZAC Ship Project engineering technical data and documentation</a:t>
            </a:r>
          </a:p>
          <a:p>
            <a:pPr lvl="2" eaLnBrk="1" hangingPunct="1">
              <a:lnSpc>
                <a:spcPct val="80000"/>
              </a:lnSpc>
            </a:pPr>
            <a:r>
              <a:rPr lang="en-US" altLang="en-US" sz="1400" dirty="0" smtClean="0"/>
              <a:t>ANZAC Ship maintenance </a:t>
            </a:r>
            <a:r>
              <a:rPr lang="en-US" altLang="en-US" sz="1400" dirty="0" err="1" smtClean="0"/>
              <a:t>doco</a:t>
            </a:r>
            <a:r>
              <a:rPr lang="en-US" altLang="en-US" sz="1400" dirty="0" smtClean="0"/>
              <a:t> problems solved by 2000</a:t>
            </a:r>
          </a:p>
          <a:p>
            <a:pPr eaLnBrk="1" hangingPunct="1">
              <a:lnSpc>
                <a:spcPct val="80000"/>
              </a:lnSpc>
            </a:pPr>
            <a:r>
              <a:rPr lang="en-US" altLang="en-US" sz="1800" dirty="0" smtClean="0"/>
              <a:t>Book writing - Holiday break 2000-2001</a:t>
            </a:r>
          </a:p>
          <a:p>
            <a:pPr lvl="1" eaLnBrk="1" hangingPunct="1">
              <a:lnSpc>
                <a:spcPct val="80000"/>
              </a:lnSpc>
            </a:pPr>
            <a:r>
              <a:rPr lang="en-US" altLang="en-US" sz="1600" dirty="0" smtClean="0"/>
              <a:t>time on my hands to think about difficulties in organizational knowledge management</a:t>
            </a:r>
          </a:p>
          <a:p>
            <a:pPr lvl="1" eaLnBrk="1" hangingPunct="1">
              <a:lnSpc>
                <a:spcPct val="80000"/>
              </a:lnSpc>
            </a:pPr>
            <a:r>
              <a:rPr lang="en-US" altLang="en-US" sz="1600" dirty="0" smtClean="0">
                <a:solidFill>
                  <a:srgbClr val="CC0000"/>
                </a:solidFill>
              </a:rPr>
              <a:t>Result: started writing a hypertext book on </a:t>
            </a:r>
            <a:r>
              <a:rPr lang="en-US" altLang="en-US" sz="1600" b="1" i="1" dirty="0" smtClean="0">
                <a:solidFill>
                  <a:srgbClr val="CC0000"/>
                </a:solidFill>
              </a:rPr>
              <a:t>co-evolution and revolutions in human cognition and cognitive tools humans use</a:t>
            </a:r>
          </a:p>
        </p:txBody>
      </p:sp>
      <p:pic>
        <p:nvPicPr>
          <p:cNvPr id="7" name="Session 1 Slide 08.wav">
            <a:hlinkClick r:id="" action="ppaction://media"/>
          </p:cNvPr>
          <p:cNvPicPr>
            <a:picLocks noRot="1" noChangeAspect="1"/>
          </p:cNvPicPr>
          <p:nvPr>
            <a:audioFile r:link="rId1"/>
          </p:nvPr>
        </p:nvPicPr>
        <p:blipFill>
          <a:blip r:embed="rId4" cstate="print"/>
          <a:stretch>
            <a:fillRect/>
          </a:stretch>
        </p:blipFill>
        <p:spPr>
          <a:xfrm>
            <a:off x="8379297" y="0"/>
            <a:ext cx="764704" cy="764704"/>
          </a:xfrm>
          <a:prstGeom prst="rect">
            <a:avLst/>
          </a:prstGeom>
        </p:spPr>
      </p:pic>
    </p:spTree>
    <p:extLst>
      <p:ext uri="{BB962C8B-B14F-4D97-AF65-F5344CB8AC3E}">
        <p14:creationId xmlns:p14="http://schemas.microsoft.com/office/powerpoint/2010/main" xmlns="" val="2413030534"/>
      </p:ext>
    </p:extLst>
  </p:cSld>
  <p:clrMapOvr>
    <a:masterClrMapping/>
  </p:clrMapOvr>
  <p:transition advTm="46156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0372"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i="1">
                <a:solidFill>
                  <a:schemeClr val="tx1"/>
                </a:solidFill>
                <a:latin typeface="Comic Sans MS" pitchFamily="66" charset="0"/>
              </a:defRPr>
            </a:lvl1pPr>
            <a:lvl2pPr marL="742950" indent="-285750">
              <a:defRPr sz="1200" i="1">
                <a:solidFill>
                  <a:schemeClr val="tx1"/>
                </a:solidFill>
                <a:latin typeface="Comic Sans MS" pitchFamily="66" charset="0"/>
              </a:defRPr>
            </a:lvl2pPr>
            <a:lvl3pPr marL="1143000" indent="-228600">
              <a:defRPr sz="1200" i="1">
                <a:solidFill>
                  <a:schemeClr val="tx1"/>
                </a:solidFill>
                <a:latin typeface="Comic Sans MS" pitchFamily="66" charset="0"/>
              </a:defRPr>
            </a:lvl3pPr>
            <a:lvl4pPr marL="1600200" indent="-228600">
              <a:defRPr sz="1200" i="1">
                <a:solidFill>
                  <a:schemeClr val="tx1"/>
                </a:solidFill>
                <a:latin typeface="Comic Sans MS" pitchFamily="66" charset="0"/>
              </a:defRPr>
            </a:lvl4pPr>
            <a:lvl5pPr marL="2057400" indent="-228600">
              <a:defRPr sz="1200" i="1">
                <a:solidFill>
                  <a:schemeClr val="tx1"/>
                </a:solidFill>
                <a:latin typeface="Comic Sans MS" pitchFamily="66" charset="0"/>
              </a:defRPr>
            </a:lvl5pPr>
            <a:lvl6pPr marL="2514600" indent="-228600" eaLnBrk="0" fontAlgn="base" hangingPunct="0">
              <a:spcBef>
                <a:spcPct val="0"/>
              </a:spcBef>
              <a:spcAft>
                <a:spcPct val="0"/>
              </a:spcAft>
              <a:defRPr sz="1200" i="1">
                <a:solidFill>
                  <a:schemeClr val="tx1"/>
                </a:solidFill>
                <a:latin typeface="Comic Sans MS" pitchFamily="66" charset="0"/>
              </a:defRPr>
            </a:lvl6pPr>
            <a:lvl7pPr marL="2971800" indent="-228600" eaLnBrk="0" fontAlgn="base" hangingPunct="0">
              <a:spcBef>
                <a:spcPct val="0"/>
              </a:spcBef>
              <a:spcAft>
                <a:spcPct val="0"/>
              </a:spcAft>
              <a:defRPr sz="1200" i="1">
                <a:solidFill>
                  <a:schemeClr val="tx1"/>
                </a:solidFill>
                <a:latin typeface="Comic Sans MS" pitchFamily="66" charset="0"/>
              </a:defRPr>
            </a:lvl7pPr>
            <a:lvl8pPr marL="3429000" indent="-228600" eaLnBrk="0" fontAlgn="base" hangingPunct="0">
              <a:spcBef>
                <a:spcPct val="0"/>
              </a:spcBef>
              <a:spcAft>
                <a:spcPct val="0"/>
              </a:spcAft>
              <a:defRPr sz="1200" i="1">
                <a:solidFill>
                  <a:schemeClr val="tx1"/>
                </a:solidFill>
                <a:latin typeface="Comic Sans MS" pitchFamily="66" charset="0"/>
              </a:defRPr>
            </a:lvl8pPr>
            <a:lvl9pPr marL="3886200" indent="-228600" eaLnBrk="0" fontAlgn="base" hangingPunct="0">
              <a:spcBef>
                <a:spcPct val="0"/>
              </a:spcBef>
              <a:spcAft>
                <a:spcPct val="0"/>
              </a:spcAft>
              <a:defRPr sz="1200" i="1">
                <a:solidFill>
                  <a:schemeClr val="tx1"/>
                </a:solidFill>
                <a:latin typeface="Comic Sans MS" pitchFamily="66" charset="0"/>
              </a:defRPr>
            </a:lvl9pPr>
          </a:lstStyle>
          <a:p>
            <a:fld id="{A4E14A95-3266-40BA-AD09-0A07BF17ECDE}" type="slidenum">
              <a:rPr lang="en-US" altLang="en-US" sz="2000" i="0">
                <a:solidFill>
                  <a:srgbClr val="FFFFFF"/>
                </a:solidFill>
              </a:rPr>
              <a:pPr/>
              <a:t>9</a:t>
            </a:fld>
            <a:endParaRPr lang="en-US" altLang="en-US" sz="2000" i="0">
              <a:solidFill>
                <a:srgbClr val="FFFFFF"/>
              </a:solidFill>
            </a:endParaRPr>
          </a:p>
        </p:txBody>
      </p:sp>
      <p:sp>
        <p:nvSpPr>
          <p:cNvPr id="5123" name="AutoShape 2"/>
          <p:cNvSpPr>
            <a:spLocks noGrp="1" noChangeArrowheads="1"/>
          </p:cNvSpPr>
          <p:nvPr>
            <p:ph type="title"/>
          </p:nvPr>
        </p:nvSpPr>
        <p:spPr>
          <a:xfrm>
            <a:off x="762000" y="300038"/>
            <a:ext cx="8382000" cy="811212"/>
          </a:xfrm>
        </p:spPr>
        <p:txBody>
          <a:bodyPr/>
          <a:lstStyle/>
          <a:p>
            <a:pPr algn="ctr" eaLnBrk="1" hangingPunct="1"/>
            <a:r>
              <a:rPr lang="en-US" altLang="en-US" sz="2400" dirty="0" smtClean="0"/>
              <a:t>“Application Holy Wars” is a fugal </a:t>
            </a:r>
            <a:r>
              <a:rPr lang="en-US" altLang="en-US" sz="2400" dirty="0" smtClean="0">
                <a:solidFill>
                  <a:srgbClr val="CC3300"/>
                </a:solidFill>
                <a:hlinkClick r:id="rId4"/>
              </a:rPr>
              <a:t>hypertext</a:t>
            </a:r>
            <a:r>
              <a:rPr lang="en-US" altLang="en-US" sz="2400" dirty="0" smtClean="0"/>
              <a:t>:</a:t>
            </a:r>
            <a:br>
              <a:rPr lang="en-US" altLang="en-US" sz="2400" dirty="0" smtClean="0"/>
            </a:br>
            <a:r>
              <a:rPr lang="en-US" altLang="en-US" sz="2400" dirty="0" smtClean="0"/>
              <a:t>a revolutionary format for sharing knowledge</a:t>
            </a:r>
          </a:p>
        </p:txBody>
      </p:sp>
      <p:sp>
        <p:nvSpPr>
          <p:cNvPr id="5124" name="Rectangle 3"/>
          <p:cNvSpPr>
            <a:spLocks noGrp="1" noChangeArrowheads="1"/>
          </p:cNvSpPr>
          <p:nvPr>
            <p:ph type="body" idx="1"/>
          </p:nvPr>
        </p:nvSpPr>
        <p:spPr/>
        <p:txBody>
          <a:bodyPr/>
          <a:lstStyle/>
          <a:p>
            <a:pPr eaLnBrk="1" hangingPunct="1">
              <a:lnSpc>
                <a:spcPct val="80000"/>
              </a:lnSpc>
            </a:pPr>
            <a:r>
              <a:rPr lang="en-AU" altLang="en-US" sz="2000" dirty="0" smtClean="0"/>
              <a:t>Text displayed on a screen including clickable hyperlinks to other text or other objects that can be instantly accessed by a pointing action (mouse click) </a:t>
            </a:r>
          </a:p>
          <a:p>
            <a:pPr lvl="1" eaLnBrk="1" hangingPunct="1">
              <a:lnSpc>
                <a:spcPct val="80000"/>
              </a:lnSpc>
            </a:pPr>
            <a:r>
              <a:rPr lang="en-AU" altLang="en-US" sz="1800" dirty="0" smtClean="0"/>
              <a:t>besides texts, hyperlinks may access tables, images, audio, video, and other presentational formats </a:t>
            </a:r>
          </a:p>
          <a:p>
            <a:pPr lvl="1" eaLnBrk="1" hangingPunct="1">
              <a:lnSpc>
                <a:spcPct val="80000"/>
              </a:lnSpc>
            </a:pPr>
            <a:r>
              <a:rPr lang="en-AU" altLang="en-US" sz="1800" dirty="0" smtClean="0"/>
              <a:t>links may be other parts of the same document, or</a:t>
            </a:r>
          </a:p>
          <a:p>
            <a:pPr lvl="1" eaLnBrk="1" hangingPunct="1">
              <a:lnSpc>
                <a:spcPct val="80000"/>
              </a:lnSpc>
            </a:pPr>
            <a:r>
              <a:rPr lang="en-AU" altLang="en-US" sz="1800" dirty="0" smtClean="0"/>
              <a:t>may be located anywhere in the World Wide Web</a:t>
            </a:r>
          </a:p>
          <a:p>
            <a:pPr eaLnBrk="1" hangingPunct="1">
              <a:lnSpc>
                <a:spcPct val="80000"/>
              </a:lnSpc>
            </a:pPr>
            <a:r>
              <a:rPr lang="en-AU" altLang="en-US" sz="2000" dirty="0" smtClean="0"/>
              <a:t>Hypertext is the underlying concept defining the structure of the World Wide Web.</a:t>
            </a:r>
          </a:p>
          <a:p>
            <a:pPr eaLnBrk="1" hangingPunct="1">
              <a:lnSpc>
                <a:spcPct val="80000"/>
              </a:lnSpc>
            </a:pPr>
            <a:r>
              <a:rPr lang="en-US" altLang="en-US" sz="2000" dirty="0" smtClean="0"/>
              <a:t>The book is constructed as a hypertext living in the Web</a:t>
            </a:r>
          </a:p>
          <a:p>
            <a:pPr lvl="1" eaLnBrk="1" hangingPunct="1">
              <a:lnSpc>
                <a:spcPct val="80000"/>
              </a:lnSpc>
            </a:pPr>
            <a:r>
              <a:rPr lang="en-US" altLang="en-US" sz="1800" dirty="0" smtClean="0">
                <a:solidFill>
                  <a:srgbClr val="CC3300"/>
                </a:solidFill>
              </a:rPr>
              <a:t>top layer of text is a fugally structured sequential argument providing a guided tour through many disciplinary paradigms</a:t>
            </a:r>
          </a:p>
          <a:p>
            <a:pPr lvl="1" eaLnBrk="1" hangingPunct="1">
              <a:lnSpc>
                <a:spcPct val="80000"/>
              </a:lnSpc>
            </a:pPr>
            <a:r>
              <a:rPr lang="en-US" altLang="en-US" sz="1800" dirty="0" smtClean="0"/>
              <a:t>direct links from the text to the Web mostly define and discuss the linked terms</a:t>
            </a:r>
          </a:p>
          <a:p>
            <a:pPr lvl="1" eaLnBrk="1" hangingPunct="1">
              <a:lnSpc>
                <a:spcPct val="80000"/>
              </a:lnSpc>
            </a:pPr>
            <a:r>
              <a:rPr lang="en-US" altLang="en-US" sz="1800" dirty="0" smtClean="0"/>
              <a:t>hyperlinked notes in the document offer additional information, explanations, arguments and web links</a:t>
            </a:r>
          </a:p>
          <a:p>
            <a:pPr lvl="1" eaLnBrk="1" hangingPunct="1">
              <a:lnSpc>
                <a:spcPct val="80000"/>
              </a:lnSpc>
            </a:pPr>
            <a:r>
              <a:rPr lang="en-US" altLang="en-US" sz="1800" dirty="0" smtClean="0"/>
              <a:t>text citations link to extensive bibliography where most references then link directly to the complete work being cited</a:t>
            </a:r>
          </a:p>
          <a:p>
            <a:pPr eaLnBrk="1" hangingPunct="1">
              <a:lnSpc>
                <a:spcPct val="80000"/>
              </a:lnSpc>
            </a:pPr>
            <a:r>
              <a:rPr lang="en-US" altLang="en-US" sz="2000" dirty="0" smtClean="0">
                <a:solidFill>
                  <a:srgbClr val="CC0000"/>
                </a:solidFill>
              </a:rPr>
              <a:t>The result is knowledge built from and directly connected to knowledge and wisdom held in the World Wide Web</a:t>
            </a:r>
          </a:p>
        </p:txBody>
      </p:sp>
      <p:pic>
        <p:nvPicPr>
          <p:cNvPr id="7" name="Session 1 Slide 09.wav">
            <a:hlinkClick r:id="" action="ppaction://media"/>
          </p:cNvPr>
          <p:cNvPicPr>
            <a:picLocks noRot="1" noChangeAspect="1"/>
          </p:cNvPicPr>
          <p:nvPr>
            <a:audioFile r:link="rId1"/>
          </p:nvPr>
        </p:nvPicPr>
        <p:blipFill>
          <a:blip r:embed="rId5" cstate="print"/>
          <a:stretch>
            <a:fillRect/>
          </a:stretch>
        </p:blipFill>
        <p:spPr>
          <a:xfrm>
            <a:off x="8388425" y="0"/>
            <a:ext cx="755576" cy="755576"/>
          </a:xfrm>
          <a:prstGeom prst="rect">
            <a:avLst/>
          </a:prstGeom>
        </p:spPr>
      </p:pic>
    </p:spTree>
    <p:extLst>
      <p:ext uri="{BB962C8B-B14F-4D97-AF65-F5344CB8AC3E}">
        <p14:creationId xmlns:p14="http://schemas.microsoft.com/office/powerpoint/2010/main" xmlns="" val="2765826564"/>
      </p:ext>
    </p:extLst>
  </p:cSld>
  <p:clrMapOvr>
    <a:masterClrMapping/>
  </p:clrMapOvr>
  <p:transition advTm="362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592"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2722</TotalTime>
  <Words>6652</Words>
  <Application>Microsoft Office PowerPoint</Application>
  <PresentationFormat>On-screen Show (4:3)</PresentationFormat>
  <Paragraphs>353</Paragraphs>
  <Slides>22</Slides>
  <Notes>17</Notes>
  <HiddenSlides>0</HiddenSlides>
  <MMClips>14</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Capsules</vt:lpstr>
      <vt:lpstr>Introducing a new way to explore the evolution of human technology, cognition and organizations  A Fugue on the Theory of Knowledge </vt:lpstr>
      <vt:lpstr>Introducing a new way to explore the evolution of human knowledge and technology</vt:lpstr>
      <vt:lpstr>Tonight’s Meetup</vt:lpstr>
      <vt:lpstr>Project resources</vt:lpstr>
      <vt:lpstr>Application Holy Wars or a New Reformation -  A Fugue on the Theory of Knowledge</vt:lpstr>
      <vt:lpstr>A question to ponder</vt:lpstr>
      <vt:lpstr>Explaining the title</vt:lpstr>
      <vt:lpstr>Background for the project</vt:lpstr>
      <vt:lpstr>“Application Holy Wars” is a fugal hypertext: a revolutionary format for sharing knowledge</vt:lpstr>
      <vt:lpstr>Hypertextually navigating the landscape of the  web of knowledge</vt:lpstr>
      <vt:lpstr>The central thread of the fugue is semi-recursive, forming a knowledge spiral</vt:lpstr>
      <vt:lpstr>History of the writing</vt:lpstr>
      <vt:lpstr>Outline of the Meetup Project</vt:lpstr>
      <vt:lpstr>Book organization</vt:lpstr>
      <vt:lpstr>About the book and its central themes</vt:lpstr>
      <vt:lpstr>The rise and rise of tools extending human cognition</vt:lpstr>
      <vt:lpstr>Cognitive tools for the individual</vt:lpstr>
      <vt:lpstr>Theoretical Interlude – unifying knowledge and life</vt:lpstr>
      <vt:lpstr>Human origins and history – the “facts”</vt:lpstr>
      <vt:lpstr>How and why did it happen this way? an evolutionary hypothesis</vt:lpstr>
      <vt:lpstr>Summing up</vt:lpstr>
      <vt:lpstr>A question to ponder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a new way to explore the evolution of human technology, cognition and organizations  A Fugue on the Theory of Knowledge</dc:title>
  <dc:creator>Bill Hall</dc:creator>
  <cp:lastModifiedBy>Presenter</cp:lastModifiedBy>
  <cp:revision>136</cp:revision>
  <dcterms:created xsi:type="dcterms:W3CDTF">2015-01-15T05:08:31Z</dcterms:created>
  <dcterms:modified xsi:type="dcterms:W3CDTF">2015-03-24T01:11:49Z</dcterms:modified>
</cp:coreProperties>
</file>